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5143500" type="screen16x9"/>
  <p:notesSz cx="9144000" cy="5143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959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C9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505248"/>
            <a:ext cx="8374549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175208"/>
            <a:ext cx="8374549" cy="2386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7109" y="2823683"/>
            <a:ext cx="2462981" cy="1816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AA7EFD-F52B-3448-3D92-8248F8FC4A13}"/>
              </a:ext>
            </a:extLst>
          </p:cNvPr>
          <p:cNvSpPr txBox="1"/>
          <p:nvPr/>
        </p:nvSpPr>
        <p:spPr>
          <a:xfrm>
            <a:off x="5410200" y="47741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Interview PED Stefano Castellani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AB614D-A306-13BF-E96B-1F08509C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54813"/>
            <a:ext cx="2310584" cy="11766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A2EF8E-5B34-2CD2-6D85-0357ECE5F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762"/>
            <a:ext cx="9144000" cy="26908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F38066-6C8E-0873-9381-28C81CC100CA}"/>
              </a:ext>
            </a:extLst>
          </p:cNvPr>
          <p:cNvSpPr txBox="1"/>
          <p:nvPr/>
        </p:nvSpPr>
        <p:spPr>
          <a:xfrm>
            <a:off x="0" y="4589502"/>
            <a:ext cx="4660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 by</a:t>
            </a:r>
          </a:p>
          <a:p>
            <a:r>
              <a:rPr lang="it-IT" sz="1000" dirty="0"/>
              <a:t>Serena Cacciatore, </a:t>
            </a:r>
            <a:r>
              <a:rPr lang="it-IT" sz="1000" dirty="0" err="1"/>
              <a:t>Constanza</a:t>
            </a:r>
            <a:r>
              <a:rPr lang="it-IT" sz="1000" dirty="0"/>
              <a:t> De Caro, Alejandro </a:t>
            </a:r>
            <a:r>
              <a:rPr lang="it-IT" sz="1000" dirty="0" err="1"/>
              <a:t>Hernández</a:t>
            </a:r>
            <a:r>
              <a:rPr lang="it-IT" sz="1000" dirty="0"/>
              <a:t> López, Cristina Ruiz López and Ana </a:t>
            </a:r>
            <a:r>
              <a:rPr lang="it-IT" sz="1000" dirty="0" err="1"/>
              <a:t>María</a:t>
            </a:r>
            <a:r>
              <a:rPr lang="it-IT" sz="1000" dirty="0"/>
              <a:t> Vicario Pérez.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464820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dirty="0"/>
              <a:t>I</a:t>
            </a:r>
            <a:r>
              <a:rPr dirty="0" err="1"/>
              <a:t>stituzione</a:t>
            </a:r>
            <a:r>
              <a:rPr spc="-10" dirty="0"/>
              <a:t> </a:t>
            </a:r>
            <a:r>
              <a:rPr dirty="0"/>
              <a:t>della</a:t>
            </a:r>
            <a:r>
              <a:rPr spc="-10" dirty="0"/>
              <a:t> </a:t>
            </a:r>
            <a:r>
              <a:rPr spc="5" dirty="0"/>
              <a:t>procura</a:t>
            </a:r>
            <a:r>
              <a:rPr spc="-10" dirty="0"/>
              <a:t> </a:t>
            </a:r>
            <a:r>
              <a:rPr spc="5" dirty="0"/>
              <a:t>europea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4" y="1026496"/>
            <a:ext cx="8192134" cy="123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 algn="just">
              <a:lnSpc>
                <a:spcPct val="114999"/>
              </a:lnSpc>
              <a:spcBef>
                <a:spcPts val="100"/>
              </a:spcBef>
            </a:pPr>
            <a:r>
              <a:rPr lang="it-IT" sz="1400" spc="-5" dirty="0">
                <a:latin typeface="Arial MT"/>
                <a:cs typeface="Arial MT"/>
              </a:rPr>
              <a:t>P</a:t>
            </a:r>
            <a:r>
              <a:rPr sz="1400" spc="-5" dirty="0" err="1">
                <a:latin typeface="Arial MT"/>
                <a:cs typeface="Arial MT"/>
              </a:rPr>
              <a:t>artiti</a:t>
            </a:r>
            <a:r>
              <a:rPr sz="1400" spc="-5" dirty="0">
                <a:latin typeface="Arial MT"/>
                <a:cs typeface="Arial MT"/>
              </a:rPr>
              <a:t> da </a:t>
            </a:r>
            <a:r>
              <a:rPr sz="1400" dirty="0">
                <a:latin typeface="Arial MT"/>
                <a:cs typeface="Arial MT"/>
              </a:rPr>
              <a:t>zero, </a:t>
            </a:r>
            <a:r>
              <a:rPr sz="1400" spc="-5" dirty="0">
                <a:latin typeface="Arial MT"/>
                <a:cs typeface="Arial MT"/>
              </a:rPr>
              <a:t>abbiamo avuto un periodo di inerzia per allestire le </a:t>
            </a:r>
            <a:r>
              <a:rPr sz="1400" dirty="0">
                <a:latin typeface="Arial MT"/>
                <a:cs typeface="Arial MT"/>
              </a:rPr>
              <a:t>sedi 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instaurare le </a:t>
            </a:r>
            <a:r>
              <a:rPr sz="1400" dirty="0">
                <a:latin typeface="Arial MT"/>
                <a:cs typeface="Arial MT"/>
              </a:rPr>
              <a:t>relazioni con </a:t>
            </a:r>
            <a:r>
              <a:rPr sz="1400" spc="-5" dirty="0">
                <a:latin typeface="Arial MT"/>
                <a:cs typeface="Arial MT"/>
              </a:rPr>
              <a:t>il </a:t>
            </a:r>
            <a:r>
              <a:rPr sz="1400" dirty="0">
                <a:latin typeface="Arial MT"/>
                <a:cs typeface="Arial MT"/>
              </a:rPr>
              <a:t>ministero e </a:t>
            </a:r>
            <a:r>
              <a:rPr sz="1400" spc="-5" dirty="0">
                <a:latin typeface="Arial MT"/>
                <a:cs typeface="Arial MT"/>
              </a:rPr>
              <a:t>applicare gli applicativi </a:t>
            </a:r>
            <a:r>
              <a:rPr sz="1400" dirty="0">
                <a:latin typeface="Arial MT"/>
                <a:cs typeface="Arial MT"/>
              </a:rPr>
              <a:t>ministeriali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impiegando </a:t>
            </a:r>
            <a:r>
              <a:rPr sz="1400" dirty="0">
                <a:latin typeface="Arial MT"/>
                <a:cs typeface="Arial MT"/>
              </a:rPr>
              <a:t>sei mesi. </a:t>
            </a:r>
            <a:r>
              <a:rPr lang="it-IT" sz="1400" spc="-5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n </a:t>
            </a:r>
            <a:r>
              <a:rPr sz="1400" dirty="0">
                <a:latin typeface="Arial MT"/>
                <a:cs typeface="Arial MT"/>
              </a:rPr>
              <a:t>maniera </a:t>
            </a:r>
            <a:r>
              <a:rPr sz="1400" spc="-5" dirty="0">
                <a:latin typeface="Arial MT"/>
                <a:cs typeface="Arial MT"/>
              </a:rPr>
              <a:t>graduale </a:t>
            </a:r>
            <a:r>
              <a:rPr sz="1400" dirty="0">
                <a:latin typeface="Arial MT"/>
                <a:cs typeface="Arial MT"/>
              </a:rPr>
              <a:t>ci siamo </a:t>
            </a:r>
            <a:r>
              <a:rPr sz="1400" spc="-5" dirty="0">
                <a:latin typeface="Arial MT"/>
                <a:cs typeface="Arial MT"/>
              </a:rPr>
              <a:t>fatti </a:t>
            </a:r>
            <a:r>
              <a:rPr sz="1400" dirty="0">
                <a:latin typeface="Arial MT"/>
                <a:cs typeface="Arial MT"/>
              </a:rPr>
              <a:t>conoscere sempre </a:t>
            </a:r>
            <a:r>
              <a:rPr sz="1400" spc="-5" dirty="0">
                <a:latin typeface="Arial MT"/>
                <a:cs typeface="Arial MT"/>
              </a:rPr>
              <a:t>di più </a:t>
            </a:r>
            <a:r>
              <a:rPr sz="1400" spc="-4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colleghi</a:t>
            </a:r>
            <a:r>
              <a:rPr sz="1400" spc="4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alle forze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dell’ordine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facendo aumentare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così</a:t>
            </a:r>
            <a:r>
              <a:rPr sz="1400" spc="-5" dirty="0">
                <a:latin typeface="Arial MT"/>
                <a:cs typeface="Arial MT"/>
              </a:rPr>
              <a:t> il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carico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 </a:t>
            </a:r>
            <a:r>
              <a:rPr sz="1400" spc="-5" dirty="0" err="1">
                <a:latin typeface="Arial MT"/>
                <a:cs typeface="Arial MT"/>
              </a:rPr>
              <a:t>lavoro</a:t>
            </a:r>
            <a:r>
              <a:rPr sz="1400" spc="-5" dirty="0">
                <a:latin typeface="Arial MT"/>
                <a:cs typeface="Arial MT"/>
              </a:rPr>
              <a:t>.</a:t>
            </a:r>
            <a:r>
              <a:rPr lang="it-IT" sz="1400" spc="-5" dirty="0">
                <a:latin typeface="Arial MT"/>
                <a:cs typeface="Arial MT"/>
              </a:rPr>
              <a:t>A</a:t>
            </a:r>
            <a:r>
              <a:rPr sz="1400" spc="-5" dirty="0" err="1">
                <a:latin typeface="Arial MT"/>
                <a:cs typeface="Arial MT"/>
              </a:rPr>
              <a:t>bbiamo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recuperato rapidamente </a:t>
            </a:r>
            <a:r>
              <a:rPr sz="1400" spc="-5" dirty="0">
                <a:latin typeface="Arial MT"/>
                <a:cs typeface="Arial MT"/>
              </a:rPr>
              <a:t>lo </a:t>
            </a:r>
            <a:r>
              <a:rPr sz="1400" dirty="0">
                <a:latin typeface="Arial MT"/>
                <a:cs typeface="Arial MT"/>
              </a:rPr>
              <a:t>scarto </a:t>
            </a:r>
            <a:r>
              <a:rPr sz="1400" spc="-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sei mesi e </a:t>
            </a:r>
            <a:r>
              <a:rPr sz="1400" spc="-5" dirty="0">
                <a:latin typeface="Arial MT"/>
                <a:cs typeface="Arial MT"/>
              </a:rPr>
              <a:t>devo dire </a:t>
            </a:r>
            <a:r>
              <a:rPr sz="1400" dirty="0">
                <a:latin typeface="Arial MT"/>
                <a:cs typeface="Arial MT"/>
              </a:rPr>
              <a:t>che </a:t>
            </a:r>
            <a:r>
              <a:rPr sz="1400" spc="-5" dirty="0">
                <a:latin typeface="Arial MT"/>
                <a:cs typeface="Arial MT"/>
              </a:rPr>
              <a:t>la </a:t>
            </a:r>
            <a:r>
              <a:rPr sz="1400" dirty="0">
                <a:latin typeface="Arial MT"/>
                <a:cs typeface="Arial MT"/>
              </a:rPr>
              <a:t>risposta </a:t>
            </a:r>
            <a:r>
              <a:rPr sz="1400" spc="-4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stata</a:t>
            </a:r>
            <a:r>
              <a:rPr sz="1400" spc="-5" dirty="0">
                <a:latin typeface="Arial MT"/>
                <a:cs typeface="Arial MT"/>
              </a:rPr>
              <a:t> più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5" dirty="0">
                <a:latin typeface="Arial MT"/>
                <a:cs typeface="Arial MT"/>
              </a:rPr>
              <a:t> positiva.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88C1BF-9E30-6C82-4DEA-6DE57E6A3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08080"/>
            <a:ext cx="1878337" cy="18970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D1189BF-A37C-81F6-EC34-55840F91675E}"/>
              </a:ext>
            </a:extLst>
          </p:cNvPr>
          <p:cNvSpPr/>
          <p:nvPr/>
        </p:nvSpPr>
        <p:spPr>
          <a:xfrm>
            <a:off x="329755" y="991440"/>
            <a:ext cx="8280846" cy="15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3C0D85-6B37-0B77-9BF1-4F410212F64C}"/>
              </a:ext>
            </a:extLst>
          </p:cNvPr>
          <p:cNvSpPr txBox="1"/>
          <p:nvPr/>
        </p:nvSpPr>
        <p:spPr>
          <a:xfrm>
            <a:off x="304800" y="2773620"/>
            <a:ext cx="6781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Difficoltà riguardanti l’avvio dell’attività</a:t>
            </a:r>
          </a:p>
          <a:p>
            <a:pPr algn="just"/>
            <a:endParaRPr lang="it-IT" dirty="0"/>
          </a:p>
          <a:p>
            <a:pPr algn="just"/>
            <a:r>
              <a:rPr lang="it-IT" sz="1600" dirty="0"/>
              <a:t>Un primo problema che abbiamo dovuto affrontare, consisteva nell’ individuare le indagini di potenziale  competenza della Procura Europea. C’è stata una scarsa capacità di </a:t>
            </a:r>
            <a:r>
              <a:rPr lang="it-IT" sz="1600" dirty="0" err="1"/>
              <a:t>detection</a:t>
            </a:r>
            <a:r>
              <a:rPr lang="it-IT" sz="1600" dirty="0"/>
              <a:t>,  ossia di analisi e individuazione da parte degli applicativi informatici che  utilizziamo nelle procure nazionali. Sono arrivate poche comunicazione, in gran numero inferiore rispetto a quelle che  attendevamo dipeso da un difetto del sistema di individuare i fascicoli di nostra  competenza.</a:t>
            </a:r>
          </a:p>
          <a:p>
            <a:endParaRPr lang="it-IT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D525CB-DB68-8DE8-E204-6A174ABDB460}"/>
              </a:ext>
            </a:extLst>
          </p:cNvPr>
          <p:cNvSpPr/>
          <p:nvPr/>
        </p:nvSpPr>
        <p:spPr>
          <a:xfrm>
            <a:off x="384724" y="3168475"/>
            <a:ext cx="6625675" cy="1897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16744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" dirty="0"/>
              <a:t>BLOCKING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4725" y="1175208"/>
            <a:ext cx="8374549" cy="125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it-IT" dirty="0">
                <a:solidFill>
                  <a:schemeClr val="tx1"/>
                </a:solidFill>
              </a:rPr>
              <a:t>C</a:t>
            </a:r>
            <a:r>
              <a:rPr dirty="0" err="1">
                <a:solidFill>
                  <a:schemeClr val="tx1"/>
                </a:solidFill>
              </a:rPr>
              <a:t>onsiste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nelle previsioni fatte da ogni </a:t>
            </a:r>
            <a:r>
              <a:rPr dirty="0">
                <a:solidFill>
                  <a:schemeClr val="tx1"/>
                </a:solidFill>
              </a:rPr>
              <a:t>singolo </a:t>
            </a:r>
            <a:r>
              <a:rPr spc="-5" dirty="0">
                <a:solidFill>
                  <a:schemeClr val="tx1"/>
                </a:solidFill>
              </a:rPr>
              <a:t>paese </a:t>
            </a:r>
            <a:r>
              <a:rPr dirty="0">
                <a:solidFill>
                  <a:schemeClr val="tx1"/>
                </a:solidFill>
              </a:rPr>
              <a:t>sul </a:t>
            </a:r>
            <a:r>
              <a:rPr spc="-5" dirty="0">
                <a:solidFill>
                  <a:schemeClr val="tx1"/>
                </a:solidFill>
              </a:rPr>
              <a:t>potenziale </a:t>
            </a:r>
            <a:r>
              <a:rPr dirty="0">
                <a:solidFill>
                  <a:schemeClr val="tx1"/>
                </a:solidFill>
              </a:rPr>
              <a:t>carico </a:t>
            </a:r>
            <a:r>
              <a:rPr spc="-5" dirty="0">
                <a:solidFill>
                  <a:schemeClr val="tx1"/>
                </a:solidFill>
              </a:rPr>
              <a:t>già </a:t>
            </a:r>
            <a:r>
              <a:rPr spc="-49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esistente presso le autorità giudiziarie nazionali, </a:t>
            </a:r>
            <a:r>
              <a:rPr dirty="0">
                <a:solidFill>
                  <a:schemeClr val="tx1"/>
                </a:solidFill>
              </a:rPr>
              <a:t>che sarebbe caduto sotto </a:t>
            </a:r>
            <a:r>
              <a:rPr spc="-5" dirty="0">
                <a:solidFill>
                  <a:schemeClr val="tx1"/>
                </a:solidFill>
              </a:rPr>
              <a:t>la </a:t>
            </a:r>
            <a:r>
              <a:rPr spc="-49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procedura di avocazione </a:t>
            </a:r>
            <a:r>
              <a:rPr dirty="0">
                <a:solidFill>
                  <a:schemeClr val="tx1"/>
                </a:solidFill>
              </a:rPr>
              <a:t>a </a:t>
            </a:r>
            <a:r>
              <a:rPr spc="-5" dirty="0">
                <a:solidFill>
                  <a:schemeClr val="tx1"/>
                </a:solidFill>
              </a:rPr>
              <a:t>prescindere dal fatto </a:t>
            </a:r>
            <a:r>
              <a:rPr dirty="0">
                <a:solidFill>
                  <a:schemeClr val="tx1"/>
                </a:solidFill>
              </a:rPr>
              <a:t>che </a:t>
            </a:r>
            <a:r>
              <a:rPr spc="-5" dirty="0">
                <a:solidFill>
                  <a:schemeClr val="tx1"/>
                </a:solidFill>
              </a:rPr>
              <a:t>la </a:t>
            </a:r>
            <a:r>
              <a:rPr dirty="0">
                <a:solidFill>
                  <a:schemeClr val="tx1"/>
                </a:solidFill>
              </a:rPr>
              <a:t>competenza venisse 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esercitata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meno.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78622D-79AE-D713-3646-CF47A2959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11" y="2724150"/>
            <a:ext cx="2976563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7844875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pc="10" dirty="0"/>
              <a:t>C</a:t>
            </a:r>
            <a:r>
              <a:rPr spc="10" dirty="0" err="1"/>
              <a:t>ompetenza</a:t>
            </a:r>
            <a:r>
              <a:rPr spc="-5" dirty="0"/>
              <a:t> </a:t>
            </a:r>
            <a:r>
              <a:rPr spc="10" dirty="0"/>
              <a:t>EPPO</a:t>
            </a:r>
            <a:r>
              <a:rPr spc="-10" dirty="0"/>
              <a:t> </a:t>
            </a:r>
            <a:r>
              <a:rPr spc="10" dirty="0"/>
              <a:t>e</a:t>
            </a:r>
            <a:r>
              <a:rPr spc="-5" dirty="0"/>
              <a:t> </a:t>
            </a:r>
            <a:r>
              <a:rPr spc="5" dirty="0"/>
              <a:t>rinvio</a:t>
            </a:r>
            <a:r>
              <a:rPr spc="-5" dirty="0"/>
              <a:t> </a:t>
            </a:r>
            <a:r>
              <a:rPr dirty="0"/>
              <a:t>alla direttiva</a:t>
            </a:r>
            <a:r>
              <a:rPr spc="-5" dirty="0"/>
              <a:t> </a:t>
            </a:r>
            <a:r>
              <a:rPr spc="5" dirty="0"/>
              <a:t>PIF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4725" y="1175208"/>
            <a:ext cx="8374549" cy="1897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it-IT" spc="-5" dirty="0">
                <a:solidFill>
                  <a:schemeClr val="tx1"/>
                </a:solidFill>
              </a:rPr>
              <a:t>P</a:t>
            </a:r>
            <a:r>
              <a:rPr spc="-5" dirty="0">
                <a:solidFill>
                  <a:schemeClr val="tx1"/>
                </a:solidFill>
              </a:rPr>
              <a:t>er ora non </a:t>
            </a:r>
            <a:r>
              <a:rPr dirty="0">
                <a:solidFill>
                  <a:schemeClr val="tx1"/>
                </a:solidFill>
              </a:rPr>
              <a:t>c’è stata </a:t>
            </a:r>
            <a:r>
              <a:rPr spc="-5" dirty="0">
                <a:solidFill>
                  <a:schemeClr val="tx1"/>
                </a:solidFill>
              </a:rPr>
              <a:t>tensione </a:t>
            </a:r>
            <a:r>
              <a:rPr dirty="0">
                <a:solidFill>
                  <a:schemeClr val="tx1"/>
                </a:solidFill>
              </a:rPr>
              <a:t>con </a:t>
            </a:r>
            <a:r>
              <a:rPr spc="-5" dirty="0">
                <a:solidFill>
                  <a:schemeClr val="tx1"/>
                </a:solidFill>
              </a:rPr>
              <a:t>le autorità nazionali, </a:t>
            </a:r>
            <a:r>
              <a:rPr dirty="0">
                <a:solidFill>
                  <a:schemeClr val="tx1"/>
                </a:solidFill>
              </a:rPr>
              <a:t>ma i </a:t>
            </a:r>
            <a:r>
              <a:rPr spc="-5" dirty="0">
                <a:solidFill>
                  <a:schemeClr val="tx1"/>
                </a:solidFill>
              </a:rPr>
              <a:t>problemi </a:t>
            </a:r>
            <a:r>
              <a:rPr dirty="0">
                <a:solidFill>
                  <a:schemeClr val="tx1"/>
                </a:solidFill>
              </a:rPr>
              <a:t>si 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protraggono in </a:t>
            </a:r>
            <a:r>
              <a:rPr dirty="0">
                <a:solidFill>
                  <a:schemeClr val="tx1"/>
                </a:solidFill>
              </a:rPr>
              <a:t>relazione </a:t>
            </a:r>
            <a:r>
              <a:rPr spc="-5" dirty="0">
                <a:solidFill>
                  <a:schemeClr val="tx1"/>
                </a:solidFill>
              </a:rPr>
              <a:t>all’organizzazione </a:t>
            </a:r>
            <a:r>
              <a:rPr dirty="0">
                <a:solidFill>
                  <a:schemeClr val="tx1"/>
                </a:solidFill>
              </a:rPr>
              <a:t>criminale </a:t>
            </a:r>
            <a:r>
              <a:rPr spc="-5" dirty="0">
                <a:solidFill>
                  <a:schemeClr val="tx1"/>
                </a:solidFill>
              </a:rPr>
              <a:t>di </a:t>
            </a:r>
            <a:r>
              <a:rPr dirty="0">
                <a:solidFill>
                  <a:schemeClr val="tx1"/>
                </a:solidFill>
              </a:rPr>
              <a:t>stampo mafioso: </a:t>
            </a:r>
            <a:r>
              <a:rPr spc="-5" dirty="0">
                <a:solidFill>
                  <a:schemeClr val="tx1"/>
                </a:solidFill>
              </a:rPr>
              <a:t>da </a:t>
            </a:r>
            <a:r>
              <a:rPr dirty="0">
                <a:solidFill>
                  <a:schemeClr val="tx1"/>
                </a:solidFill>
              </a:rPr>
              <a:t> regolamento</a:t>
            </a:r>
            <a:r>
              <a:rPr spc="48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abbiamo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competenza,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ma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c’è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il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problema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dei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rapporti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con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la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DNA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e </a:t>
            </a:r>
            <a:r>
              <a:rPr spc="-484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con </a:t>
            </a:r>
            <a:r>
              <a:rPr spc="-5" dirty="0">
                <a:solidFill>
                  <a:schemeClr val="tx1"/>
                </a:solidFill>
              </a:rPr>
              <a:t>le direzioni distrettuali. al </a:t>
            </a:r>
            <a:r>
              <a:rPr dirty="0">
                <a:solidFill>
                  <a:schemeClr val="tx1"/>
                </a:solidFill>
              </a:rPr>
              <a:t>momento </a:t>
            </a:r>
            <a:r>
              <a:rPr spc="-5" dirty="0">
                <a:solidFill>
                  <a:schemeClr val="tx1"/>
                </a:solidFill>
              </a:rPr>
              <a:t>non abbiamo ancora eccezioni </a:t>
            </a:r>
            <a:r>
              <a:rPr dirty="0">
                <a:solidFill>
                  <a:schemeClr val="tx1"/>
                </a:solidFill>
              </a:rPr>
              <a:t>sollevate 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davanti ai giudici nazionali da parte dei difensori </a:t>
            </a:r>
            <a:r>
              <a:rPr dirty="0">
                <a:solidFill>
                  <a:schemeClr val="tx1"/>
                </a:solidFill>
              </a:rPr>
              <a:t>sulla </a:t>
            </a:r>
            <a:r>
              <a:rPr spc="-5" dirty="0">
                <a:solidFill>
                  <a:schemeClr val="tx1"/>
                </a:solidFill>
              </a:rPr>
              <a:t>nostra </a:t>
            </a:r>
            <a:r>
              <a:rPr dirty="0">
                <a:solidFill>
                  <a:schemeClr val="tx1"/>
                </a:solidFill>
              </a:rPr>
              <a:t>competenza, </a:t>
            </a:r>
            <a:r>
              <a:rPr spc="-5" dirty="0">
                <a:solidFill>
                  <a:schemeClr val="tx1"/>
                </a:solidFill>
              </a:rPr>
              <a:t>non </a:t>
            </a:r>
            <a:r>
              <a:rPr dirty="0">
                <a:solidFill>
                  <a:schemeClr val="tx1"/>
                </a:solidFill>
              </a:rPr>
              <a:t> ricevendo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quindi decisioni giudiziarie.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B2080-9C3E-9770-B4CA-3E352B22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356" y="3105255"/>
            <a:ext cx="3048264" cy="1914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448627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dirty="0"/>
              <a:t>A</a:t>
            </a:r>
            <a:r>
              <a:rPr dirty="0" err="1"/>
              <a:t>ccordi</a:t>
            </a:r>
            <a:r>
              <a:rPr dirty="0"/>
              <a:t> </a:t>
            </a:r>
            <a:r>
              <a:rPr spc="10" dirty="0"/>
              <a:t>e</a:t>
            </a:r>
            <a:r>
              <a:rPr dirty="0"/>
              <a:t> </a:t>
            </a:r>
            <a:r>
              <a:rPr spc="5" dirty="0"/>
              <a:t>reati</a:t>
            </a:r>
            <a:r>
              <a:rPr dirty="0"/>
              <a:t> previsti dalla </a:t>
            </a:r>
            <a:r>
              <a:rPr spc="5" dirty="0"/>
              <a:t>PIF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8325484" cy="301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 algn="just">
              <a:lnSpc>
                <a:spcPct val="114999"/>
              </a:lnSpc>
              <a:spcBef>
                <a:spcPts val="100"/>
              </a:spcBef>
            </a:pPr>
            <a:r>
              <a:rPr lang="it-IT" spc="-5" dirty="0">
                <a:latin typeface="Arial MT"/>
                <a:cs typeface="Arial MT"/>
              </a:rPr>
              <a:t>A</a:t>
            </a:r>
            <a:r>
              <a:rPr sz="1800" spc="-5" dirty="0" err="1">
                <a:latin typeface="Arial MT"/>
                <a:cs typeface="Arial MT"/>
              </a:rPr>
              <a:t>bbiamo</a:t>
            </a:r>
            <a:r>
              <a:rPr sz="1800" spc="-5" dirty="0">
                <a:latin typeface="Arial MT"/>
                <a:cs typeface="Arial MT"/>
              </a:rPr>
              <a:t> fatto degli accordi di lavoro: dei working agreements </a:t>
            </a:r>
            <a:r>
              <a:rPr sz="1800" dirty="0">
                <a:latin typeface="Arial MT"/>
                <a:cs typeface="Arial MT"/>
              </a:rPr>
              <a:t>con </a:t>
            </a:r>
            <a:r>
              <a:rPr sz="1800" spc="-5" dirty="0">
                <a:latin typeface="Arial MT"/>
                <a:cs typeface="Arial MT"/>
              </a:rPr>
              <a:t>diverse autorità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nazionali </a:t>
            </a: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anche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livello europeo. per l’italia abbiamo fatto accordi </a:t>
            </a:r>
            <a:r>
              <a:rPr sz="1800" dirty="0">
                <a:latin typeface="Arial MT"/>
                <a:cs typeface="Arial MT"/>
              </a:rPr>
              <a:t>con </a:t>
            </a:r>
            <a:r>
              <a:rPr sz="1800" spc="-5" dirty="0">
                <a:latin typeface="Arial MT"/>
                <a:cs typeface="Arial MT"/>
              </a:rPr>
              <a:t>la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direzione nazionale antimafia </a:t>
            </a: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antiterrorismo </a:t>
            </a: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la Banca d’Italia. </a:t>
            </a:r>
            <a:r>
              <a:rPr lang="it-IT" sz="1800" spc="-5" dirty="0">
                <a:latin typeface="Arial MT"/>
                <a:cs typeface="Arial MT"/>
              </a:rPr>
              <a:t>Q</a:t>
            </a:r>
            <a:r>
              <a:rPr sz="1800" spc="-5" dirty="0" err="1">
                <a:latin typeface="Arial MT"/>
                <a:cs typeface="Arial MT"/>
              </a:rPr>
              <a:t>uesti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sono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accordi di lavoro </a:t>
            </a:r>
            <a:r>
              <a:rPr sz="1800" dirty="0">
                <a:latin typeface="Arial MT"/>
                <a:cs typeface="Arial MT"/>
              </a:rPr>
              <a:t>che servono </a:t>
            </a:r>
            <a:r>
              <a:rPr sz="1800" spc="-5" dirty="0">
                <a:latin typeface="Arial MT"/>
                <a:cs typeface="Arial MT"/>
              </a:rPr>
              <a:t>per finalizzare le </a:t>
            </a:r>
            <a:r>
              <a:rPr sz="1800" dirty="0">
                <a:latin typeface="Arial MT"/>
                <a:cs typeface="Arial MT"/>
              </a:rPr>
              <a:t>comunicazione e </a:t>
            </a:r>
            <a:r>
              <a:rPr sz="1800" spc="-5" dirty="0">
                <a:latin typeface="Arial MT"/>
                <a:cs typeface="Arial MT"/>
              </a:rPr>
              <a:t>le </a:t>
            </a:r>
            <a:r>
              <a:rPr sz="1800" dirty="0">
                <a:latin typeface="Arial MT"/>
                <a:cs typeface="Arial MT"/>
              </a:rPr>
              <a:t>relazioni e 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risolvere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questioni logistiche.</a:t>
            </a:r>
            <a:endParaRPr sz="18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lang="it-IT" dirty="0">
                <a:latin typeface="Arial MT"/>
                <a:cs typeface="Arial MT"/>
              </a:rPr>
              <a:t>C</a:t>
            </a:r>
            <a:r>
              <a:rPr sz="1800" dirty="0" err="1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 sono molti reati </a:t>
            </a:r>
            <a:r>
              <a:rPr sz="1800" spc="-5" dirty="0">
                <a:latin typeface="Arial MT"/>
                <a:cs typeface="Arial MT"/>
              </a:rPr>
              <a:t>doganali </a:t>
            </a:r>
            <a:r>
              <a:rPr sz="1800" dirty="0">
                <a:latin typeface="Arial MT"/>
                <a:cs typeface="Arial MT"/>
              </a:rPr>
              <a:t>a causa </a:t>
            </a:r>
            <a:r>
              <a:rPr sz="1800" spc="-5" dirty="0">
                <a:latin typeface="Arial MT"/>
                <a:cs typeface="Arial MT"/>
              </a:rPr>
              <a:t>della presenza di importanti porti </a:t>
            </a:r>
            <a:r>
              <a:rPr sz="1800" dirty="0">
                <a:latin typeface="Arial MT"/>
                <a:cs typeface="Arial MT"/>
              </a:rPr>
              <a:t>come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Genova </a:t>
            </a: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La Spezia. alcuni </a:t>
            </a:r>
            <a:r>
              <a:rPr sz="1800" dirty="0">
                <a:latin typeface="Arial MT"/>
                <a:cs typeface="Arial MT"/>
              </a:rPr>
              <a:t>reati sono </a:t>
            </a:r>
            <a:r>
              <a:rPr sz="1800" spc="-5" dirty="0">
                <a:latin typeface="Arial MT"/>
                <a:cs typeface="Arial MT"/>
              </a:rPr>
              <a:t>avocati, altri istituiti da noi, </a:t>
            </a:r>
            <a:r>
              <a:rPr sz="1800" dirty="0">
                <a:latin typeface="Arial MT"/>
                <a:cs typeface="Arial MT"/>
              </a:rPr>
              <a:t>come </a:t>
            </a:r>
            <a:r>
              <a:rPr sz="1800" spc="-5" dirty="0">
                <a:latin typeface="Arial MT"/>
                <a:cs typeface="Arial MT"/>
              </a:rPr>
              <a:t>l’art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640bis, ossia </a:t>
            </a:r>
            <a:r>
              <a:rPr sz="1800" spc="-10" dirty="0">
                <a:latin typeface="Arial MT"/>
                <a:cs typeface="Arial MT"/>
              </a:rPr>
              <a:t>truffa </a:t>
            </a:r>
            <a:r>
              <a:rPr sz="1800" spc="-5" dirty="0">
                <a:latin typeface="Arial MT"/>
                <a:cs typeface="Arial MT"/>
              </a:rPr>
              <a:t>aggravata per il </a:t>
            </a:r>
            <a:r>
              <a:rPr sz="1800" dirty="0">
                <a:latin typeface="Arial MT"/>
                <a:cs typeface="Arial MT"/>
              </a:rPr>
              <a:t>conseguimento </a:t>
            </a:r>
            <a:r>
              <a:rPr sz="1800" spc="-5" dirty="0">
                <a:latin typeface="Arial MT"/>
                <a:cs typeface="Arial MT"/>
              </a:rPr>
              <a:t>di erogazioni pubbliche: quindi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frodi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sia</a:t>
            </a:r>
            <a:r>
              <a:rPr sz="1800" spc="-5" dirty="0">
                <a:latin typeface="Arial MT"/>
                <a:cs typeface="Arial MT"/>
              </a:rPr>
              <a:t> 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materia</a:t>
            </a:r>
            <a:r>
              <a:rPr sz="1800" spc="-5" dirty="0">
                <a:latin typeface="Arial MT"/>
                <a:cs typeface="Arial MT"/>
              </a:rPr>
              <a:t> di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sviluppo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rurale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sia</a:t>
            </a:r>
            <a:r>
              <a:rPr sz="1800" spc="-5" dirty="0">
                <a:latin typeface="Arial MT"/>
                <a:cs typeface="Arial MT"/>
              </a:rPr>
              <a:t> 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materie</a:t>
            </a:r>
            <a:r>
              <a:rPr sz="1800" spc="-5" dirty="0">
                <a:latin typeface="Arial MT"/>
                <a:cs typeface="Arial MT"/>
              </a:rPr>
              <a:t> di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politiche agricole.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73B34A-9F1B-C3CF-8B96-21C4DAA545FA}"/>
              </a:ext>
            </a:extLst>
          </p:cNvPr>
          <p:cNvSpPr/>
          <p:nvPr/>
        </p:nvSpPr>
        <p:spPr>
          <a:xfrm>
            <a:off x="384724" y="1175208"/>
            <a:ext cx="8683075" cy="31242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72878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EPPO</a:t>
            </a:r>
            <a:r>
              <a:rPr spc="-5" dirty="0"/>
              <a:t> offre</a:t>
            </a:r>
            <a:r>
              <a:rPr dirty="0"/>
              <a:t> </a:t>
            </a:r>
            <a:r>
              <a:rPr spc="5" dirty="0"/>
              <a:t>uno strumento</a:t>
            </a:r>
            <a:r>
              <a:rPr dirty="0"/>
              <a:t> </a:t>
            </a:r>
            <a:r>
              <a:rPr spc="5" dirty="0"/>
              <a:t>per le </a:t>
            </a:r>
            <a:r>
              <a:rPr dirty="0"/>
              <a:t>pratiche </a:t>
            </a:r>
            <a:r>
              <a:rPr spc="5" dirty="0"/>
              <a:t>corruttive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8355965" cy="237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990" algn="just">
              <a:lnSpc>
                <a:spcPct val="114999"/>
              </a:lnSpc>
              <a:spcBef>
                <a:spcPts val="100"/>
              </a:spcBef>
            </a:pPr>
            <a:r>
              <a:rPr lang="it-IT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offre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soprattutto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per le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zone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 alta intensità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mafiosa come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sicilia e calabria. </a:t>
            </a:r>
            <a:r>
              <a:rPr sz="1800" spc="-49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-5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bbiamo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avuto anche alcuni indagini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sovrapposte con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direzioni distrettuali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competenti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conseguenza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direzione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antimafia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coordinamento.</a:t>
            </a: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lang="it-IT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mafia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agricola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 è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particolarmente 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diffusa.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definita anche la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mafia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dei nebrodi,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sz="1800" spc="-49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quel tipo di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criminalità mafiosa che sfrutta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sistema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 finanziamento degli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agricoltori imponendo la propria presenza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 raccogliendo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maniera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illecita questo </a:t>
            </a:r>
            <a:r>
              <a:rPr sz="1800" spc="-49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denaro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-5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nche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criminalità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organizzata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diffondendo, </a:t>
            </a:r>
            <a:r>
              <a:rPr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soprattutto</a:t>
            </a:r>
            <a:r>
              <a:rPr sz="1800" spc="-1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Campania.</a:t>
            </a:r>
            <a:endParaRPr sz="18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17B516-9572-5A31-8D8D-08186914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63" y="35433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574" y="256014"/>
            <a:ext cx="2598226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b="1" dirty="0">
                <a:latin typeface="+mj-lt"/>
              </a:rPr>
              <a:t>A</a:t>
            </a:r>
            <a:r>
              <a:rPr b="1" dirty="0" err="1">
                <a:latin typeface="+mj-lt"/>
              </a:rPr>
              <a:t>rticolo</a:t>
            </a:r>
            <a:r>
              <a:rPr b="1" spc="-60" dirty="0">
                <a:latin typeface="+mj-lt"/>
              </a:rPr>
              <a:t> </a:t>
            </a:r>
            <a:r>
              <a:rPr b="1" spc="5" dirty="0">
                <a:latin typeface="+mj-lt"/>
              </a:rPr>
              <a:t>31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800" y="742950"/>
            <a:ext cx="8374549" cy="237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 algn="just">
              <a:lnSpc>
                <a:spcPct val="114999"/>
              </a:lnSpc>
              <a:spcBef>
                <a:spcPts val="100"/>
              </a:spcBef>
            </a:pPr>
            <a:r>
              <a:rPr lang="it-IT" dirty="0">
                <a:solidFill>
                  <a:schemeClr val="tx1"/>
                </a:solidFill>
                <a:latin typeface="+mj-lt"/>
              </a:rPr>
              <a:t>È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uno </a:t>
            </a:r>
            <a:r>
              <a:rPr dirty="0">
                <a:solidFill>
                  <a:schemeClr val="tx1"/>
                </a:solidFill>
                <a:latin typeface="+mj-lt"/>
              </a:rPr>
              <a:t>strumento che </a:t>
            </a:r>
            <a:r>
              <a:rPr spc="-5" dirty="0">
                <a:solidFill>
                  <a:schemeClr val="tx1"/>
                </a:solidFill>
                <a:latin typeface="+mj-lt"/>
              </a:rPr>
              <a:t>per </a:t>
            </a:r>
            <a:r>
              <a:rPr dirty="0">
                <a:solidFill>
                  <a:schemeClr val="tx1"/>
                </a:solidFill>
                <a:latin typeface="+mj-lt"/>
              </a:rPr>
              <a:t>certi </a:t>
            </a:r>
            <a:r>
              <a:rPr spc="-5" dirty="0">
                <a:solidFill>
                  <a:schemeClr val="tx1"/>
                </a:solidFill>
                <a:latin typeface="+mj-lt"/>
              </a:rPr>
              <a:t>aspetti </a:t>
            </a:r>
            <a:r>
              <a:rPr dirty="0">
                <a:solidFill>
                  <a:schemeClr val="tx1"/>
                </a:solidFill>
                <a:latin typeface="+mj-lt"/>
              </a:rPr>
              <a:t>è </a:t>
            </a:r>
            <a:r>
              <a:rPr spc="-5" dirty="0">
                <a:solidFill>
                  <a:schemeClr val="tx1"/>
                </a:solidFill>
                <a:latin typeface="+mj-lt"/>
              </a:rPr>
              <a:t>innovativo, </a:t>
            </a:r>
            <a:r>
              <a:rPr dirty="0">
                <a:solidFill>
                  <a:schemeClr val="tx1"/>
                </a:solidFill>
                <a:latin typeface="+mj-lt"/>
              </a:rPr>
              <a:t>ma </a:t>
            </a:r>
            <a:r>
              <a:rPr spc="-5" dirty="0">
                <a:solidFill>
                  <a:schemeClr val="tx1"/>
                </a:solidFill>
                <a:latin typeface="+mj-lt"/>
              </a:rPr>
              <a:t>per altri non </a:t>
            </a:r>
            <a:r>
              <a:rPr dirty="0">
                <a:solidFill>
                  <a:schemeClr val="tx1"/>
                </a:solidFill>
                <a:latin typeface="+mj-lt"/>
              </a:rPr>
              <a:t>sembra </a:t>
            </a:r>
            <a:r>
              <a:rPr spc="-5" dirty="0">
                <a:solidFill>
                  <a:schemeClr val="tx1"/>
                </a:solidFill>
                <a:latin typeface="+mj-lt"/>
              </a:rPr>
              <a:t>aver 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aumentato </a:t>
            </a:r>
            <a:r>
              <a:rPr spc="-10" dirty="0">
                <a:solidFill>
                  <a:schemeClr val="tx1"/>
                </a:solidFill>
                <a:latin typeface="+mj-lt"/>
              </a:rPr>
              <a:t>l’efficacia</a:t>
            </a:r>
            <a:r>
              <a:rPr spc="-5" dirty="0">
                <a:solidFill>
                  <a:schemeClr val="tx1"/>
                </a:solidFill>
                <a:latin typeface="+mj-lt"/>
              </a:rPr>
              <a:t> dell’azione. ha aumentato </a:t>
            </a:r>
            <a:r>
              <a:rPr spc="-10" dirty="0">
                <a:solidFill>
                  <a:schemeClr val="tx1"/>
                </a:solidFill>
                <a:latin typeface="+mj-lt"/>
              </a:rPr>
              <a:t>l’efficienza</a:t>
            </a:r>
            <a:r>
              <a:rPr spc="-5" dirty="0">
                <a:solidFill>
                  <a:schemeClr val="tx1"/>
                </a:solidFill>
                <a:latin typeface="+mj-lt"/>
              </a:rPr>
              <a:t> per tutte quelle indagini </a:t>
            </a:r>
            <a:r>
              <a:rPr spc="-490" dirty="0">
                <a:solidFill>
                  <a:schemeClr val="tx1"/>
                </a:solidFill>
                <a:latin typeface="+mj-lt"/>
              </a:rPr>
              <a:t> </a:t>
            </a:r>
            <a:r>
              <a:rPr dirty="0">
                <a:solidFill>
                  <a:schemeClr val="tx1"/>
                </a:solidFill>
                <a:latin typeface="+mj-lt"/>
              </a:rPr>
              <a:t>che </a:t>
            </a:r>
            <a:r>
              <a:rPr spc="-5" dirty="0">
                <a:solidFill>
                  <a:schemeClr val="tx1"/>
                </a:solidFill>
                <a:latin typeface="+mj-lt"/>
              </a:rPr>
              <a:t>non </a:t>
            </a:r>
            <a:r>
              <a:rPr dirty="0">
                <a:solidFill>
                  <a:schemeClr val="tx1"/>
                </a:solidFill>
                <a:latin typeface="+mj-lt"/>
              </a:rPr>
              <a:t>richiedono </a:t>
            </a:r>
            <a:r>
              <a:rPr spc="-5" dirty="0">
                <a:solidFill>
                  <a:schemeClr val="tx1"/>
                </a:solidFill>
                <a:latin typeface="+mj-lt"/>
              </a:rPr>
              <a:t>autorizzazioni giudiziali nè dello </a:t>
            </a:r>
            <a:r>
              <a:rPr dirty="0">
                <a:solidFill>
                  <a:schemeClr val="tx1"/>
                </a:solidFill>
                <a:latin typeface="+mj-lt"/>
              </a:rPr>
              <a:t>stato </a:t>
            </a:r>
            <a:r>
              <a:rPr spc="-5" dirty="0">
                <a:solidFill>
                  <a:schemeClr val="tx1"/>
                </a:solidFill>
                <a:latin typeface="+mj-lt"/>
              </a:rPr>
              <a:t>emittente nè nello </a:t>
            </a:r>
            <a:r>
              <a:rPr dirty="0">
                <a:solidFill>
                  <a:schemeClr val="tx1"/>
                </a:solidFill>
                <a:latin typeface="+mj-lt"/>
              </a:rPr>
              <a:t>stato </a:t>
            </a:r>
            <a:r>
              <a:rPr spc="5" dirty="0">
                <a:solidFill>
                  <a:schemeClr val="tx1"/>
                </a:solidFill>
                <a:latin typeface="+mj-lt"/>
              </a:rPr>
              <a:t> </a:t>
            </a:r>
            <a:r>
              <a:rPr dirty="0">
                <a:solidFill>
                  <a:schemeClr val="tx1"/>
                </a:solidFill>
                <a:latin typeface="+mj-lt"/>
              </a:rPr>
              <a:t>che</a:t>
            </a:r>
            <a:r>
              <a:rPr spc="-10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esegue.</a:t>
            </a: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spc="-5" dirty="0">
                <a:solidFill>
                  <a:schemeClr val="tx1"/>
                </a:solidFill>
                <a:latin typeface="+mj-lt"/>
              </a:rPr>
              <a:t>l’unica nota negativa </a:t>
            </a:r>
            <a:r>
              <a:rPr dirty="0">
                <a:solidFill>
                  <a:schemeClr val="tx1"/>
                </a:solidFill>
                <a:latin typeface="+mj-lt"/>
              </a:rPr>
              <a:t>riguarda </a:t>
            </a:r>
            <a:r>
              <a:rPr spc="-5" dirty="0">
                <a:solidFill>
                  <a:schemeClr val="tx1"/>
                </a:solidFill>
                <a:latin typeface="+mj-lt"/>
              </a:rPr>
              <a:t>alcune questioni </a:t>
            </a:r>
            <a:r>
              <a:rPr dirty="0">
                <a:solidFill>
                  <a:schemeClr val="tx1"/>
                </a:solidFill>
                <a:latin typeface="+mj-lt"/>
              </a:rPr>
              <a:t>come i sequestri </a:t>
            </a:r>
            <a:r>
              <a:rPr spc="-5" dirty="0">
                <a:solidFill>
                  <a:schemeClr val="tx1"/>
                </a:solidFill>
                <a:latin typeface="+mj-lt"/>
              </a:rPr>
              <a:t>ai fini di </a:t>
            </a:r>
            <a:r>
              <a:rPr dirty="0">
                <a:solidFill>
                  <a:schemeClr val="tx1"/>
                </a:solidFill>
                <a:latin typeface="+mj-lt"/>
              </a:rPr>
              <a:t>confisca, i </a:t>
            </a:r>
            <a:r>
              <a:rPr spc="-490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freezing orders, </a:t>
            </a:r>
            <a:r>
              <a:rPr dirty="0">
                <a:solidFill>
                  <a:schemeClr val="tx1"/>
                </a:solidFill>
                <a:latin typeface="+mj-lt"/>
              </a:rPr>
              <a:t>rispetto </a:t>
            </a:r>
            <a:r>
              <a:rPr spc="-5" dirty="0">
                <a:solidFill>
                  <a:schemeClr val="tx1"/>
                </a:solidFill>
                <a:latin typeface="+mj-lt"/>
              </a:rPr>
              <a:t>ai quali il nostro art. 31 </a:t>
            </a:r>
            <a:r>
              <a:rPr dirty="0">
                <a:solidFill>
                  <a:schemeClr val="tx1"/>
                </a:solidFill>
                <a:latin typeface="+mj-lt"/>
              </a:rPr>
              <a:t>è </a:t>
            </a:r>
            <a:r>
              <a:rPr spc="-5" dirty="0">
                <a:solidFill>
                  <a:schemeClr val="tx1"/>
                </a:solidFill>
                <a:latin typeface="+mj-lt"/>
              </a:rPr>
              <a:t>un po farraginoso. per il </a:t>
            </a:r>
            <a:r>
              <a:rPr dirty="0">
                <a:solidFill>
                  <a:schemeClr val="tx1"/>
                </a:solidFill>
                <a:latin typeface="+mj-lt"/>
              </a:rPr>
              <a:t>resto </a:t>
            </a:r>
            <a:r>
              <a:rPr spc="5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l’art.</a:t>
            </a:r>
            <a:r>
              <a:rPr spc="-10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31 funziona</a:t>
            </a:r>
            <a:r>
              <a:rPr spc="-10" dirty="0">
                <a:solidFill>
                  <a:schemeClr val="tx1"/>
                </a:solidFill>
                <a:latin typeface="+mj-lt"/>
              </a:rPr>
              <a:t> </a:t>
            </a:r>
            <a:r>
              <a:rPr dirty="0">
                <a:solidFill>
                  <a:schemeClr val="tx1"/>
                </a:solidFill>
                <a:latin typeface="+mj-lt"/>
              </a:rPr>
              <a:t>molto</a:t>
            </a:r>
            <a:r>
              <a:rPr spc="-5" dirty="0">
                <a:solidFill>
                  <a:schemeClr val="tx1"/>
                </a:solidFill>
                <a:latin typeface="+mj-lt"/>
              </a:rPr>
              <a:t> bene ed</a:t>
            </a:r>
            <a:r>
              <a:rPr spc="-10" dirty="0">
                <a:solidFill>
                  <a:schemeClr val="tx1"/>
                </a:solidFill>
                <a:latin typeface="+mj-lt"/>
              </a:rPr>
              <a:t> </a:t>
            </a:r>
            <a:r>
              <a:rPr dirty="0">
                <a:solidFill>
                  <a:schemeClr val="tx1"/>
                </a:solidFill>
                <a:latin typeface="+mj-lt"/>
              </a:rPr>
              <a:t>è</a:t>
            </a:r>
            <a:r>
              <a:rPr spc="-5" dirty="0">
                <a:solidFill>
                  <a:schemeClr val="tx1"/>
                </a:solidFill>
                <a:latin typeface="+mj-lt"/>
              </a:rPr>
              <a:t> un passo</a:t>
            </a:r>
            <a:r>
              <a:rPr spc="-10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avanti </a:t>
            </a:r>
            <a:r>
              <a:rPr dirty="0">
                <a:solidFill>
                  <a:schemeClr val="tx1"/>
                </a:solidFill>
                <a:latin typeface="+mj-lt"/>
              </a:rPr>
              <a:t>sotto</a:t>
            </a:r>
            <a:r>
              <a:rPr spc="-5" dirty="0">
                <a:solidFill>
                  <a:schemeClr val="tx1"/>
                </a:solidFill>
                <a:latin typeface="+mj-lt"/>
              </a:rPr>
              <a:t> </a:t>
            </a:r>
            <a:r>
              <a:rPr dirty="0">
                <a:solidFill>
                  <a:schemeClr val="tx1"/>
                </a:solidFill>
                <a:latin typeface="+mj-lt"/>
              </a:rPr>
              <a:t>molti</a:t>
            </a:r>
            <a:r>
              <a:rPr spc="-10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aspetti.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5E4A8B-7EFF-FD29-673E-E2EAB9E1E18C}"/>
              </a:ext>
            </a:extLst>
          </p:cNvPr>
          <p:cNvSpPr txBox="1"/>
          <p:nvPr/>
        </p:nvSpPr>
        <p:spPr>
          <a:xfrm>
            <a:off x="228600" y="3436316"/>
            <a:ext cx="83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Proposta di estensione della giurisdizione della procura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743B8F-3037-FE95-998A-61F1DD2E0E44}"/>
              </a:ext>
            </a:extLst>
          </p:cNvPr>
          <p:cNvSpPr txBox="1"/>
          <p:nvPr/>
        </p:nvSpPr>
        <p:spPr>
          <a:xfrm>
            <a:off x="217449" y="3825627"/>
            <a:ext cx="830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+mj-lt"/>
              </a:rPr>
              <a:t>Lo auspico molto. questo procedimento però non può essere fatto a costo zero e  parità di risorse, </a:t>
            </a:r>
            <a:r>
              <a:rPr lang="it-IT" dirty="0" err="1">
                <a:latin typeface="+mj-lt"/>
              </a:rPr>
              <a:t>perchè</a:t>
            </a:r>
            <a:r>
              <a:rPr lang="it-IT" dirty="0">
                <a:latin typeface="+mj-lt"/>
              </a:rPr>
              <a:t> altrimenti sarebbe una riforma destinata solo ad  appesantire e complicare il sistema dell’istituzione, rendendo difficile l’efficacia e  l’operatività nei nuovi settori.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5248"/>
            <a:ext cx="7616275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pc="5" dirty="0"/>
              <a:t>S</a:t>
            </a:r>
            <a:r>
              <a:rPr spc="5" dirty="0" err="1"/>
              <a:t>i</a:t>
            </a:r>
            <a:r>
              <a:rPr dirty="0"/>
              <a:t> </a:t>
            </a:r>
            <a:r>
              <a:rPr spc="5" dirty="0"/>
              <a:t>sta procedendo </a:t>
            </a:r>
            <a:r>
              <a:rPr dirty="0"/>
              <a:t>nella giusta</a:t>
            </a:r>
            <a:r>
              <a:rPr spc="5" dirty="0"/>
              <a:t> </a:t>
            </a:r>
            <a:r>
              <a:rPr dirty="0"/>
              <a:t>direzione?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4725" y="1175208"/>
            <a:ext cx="8374549" cy="2050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it-IT" dirty="0">
                <a:solidFill>
                  <a:schemeClr val="tx1"/>
                </a:solidFill>
              </a:rPr>
              <a:t>È</a:t>
            </a:r>
            <a:r>
              <a:rPr dirty="0">
                <a:solidFill>
                  <a:schemeClr val="tx1"/>
                </a:solidFill>
              </a:rPr>
              <a:t> molto </a:t>
            </a:r>
            <a:r>
              <a:rPr spc="-5" dirty="0">
                <a:solidFill>
                  <a:schemeClr val="tx1"/>
                </a:solidFill>
              </a:rPr>
              <a:t>più importante </a:t>
            </a:r>
            <a:r>
              <a:rPr dirty="0">
                <a:solidFill>
                  <a:schemeClr val="tx1"/>
                </a:solidFill>
              </a:rPr>
              <a:t>sapere che si sta cominciando a </a:t>
            </a:r>
            <a:r>
              <a:rPr spc="-5" dirty="0">
                <a:solidFill>
                  <a:schemeClr val="tx1"/>
                </a:solidFill>
              </a:rPr>
              <a:t>parlare </a:t>
            </a:r>
            <a:r>
              <a:rPr dirty="0">
                <a:solidFill>
                  <a:schemeClr val="tx1"/>
                </a:solidFill>
              </a:rPr>
              <a:t>sempre </a:t>
            </a:r>
            <a:r>
              <a:rPr spc="-5" dirty="0">
                <a:solidFill>
                  <a:schemeClr val="tx1"/>
                </a:solidFill>
              </a:rPr>
              <a:t>di più </a:t>
            </a:r>
            <a:r>
              <a:rPr dirty="0">
                <a:solidFill>
                  <a:schemeClr val="tx1"/>
                </a:solidFill>
              </a:rPr>
              <a:t>sia a </a:t>
            </a:r>
            <a:r>
              <a:rPr spc="-49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livello accademico </a:t>
            </a:r>
            <a:r>
              <a:rPr dirty="0">
                <a:solidFill>
                  <a:schemeClr val="tx1"/>
                </a:solidFill>
              </a:rPr>
              <a:t>sia </a:t>
            </a:r>
            <a:r>
              <a:rPr spc="-5" dirty="0">
                <a:solidFill>
                  <a:schemeClr val="tx1"/>
                </a:solidFill>
              </a:rPr>
              <a:t>in termini di proposte legislative europee di una nozione di </a:t>
            </a:r>
            <a:r>
              <a:rPr dirty="0">
                <a:solidFill>
                  <a:schemeClr val="tx1"/>
                </a:solidFill>
              </a:rPr>
              <a:t> reato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europeo introdotto </a:t>
            </a:r>
            <a:r>
              <a:rPr dirty="0">
                <a:solidFill>
                  <a:schemeClr val="tx1"/>
                </a:solidFill>
              </a:rPr>
              <a:t>con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regolamenti.</a:t>
            </a:r>
          </a:p>
          <a:p>
            <a:pPr marL="12700" marR="207645">
              <a:lnSpc>
                <a:spcPct val="114999"/>
              </a:lnSpc>
              <a:spcBef>
                <a:spcPts val="1200"/>
              </a:spcBef>
            </a:pPr>
            <a:r>
              <a:rPr lang="it-IT" spc="-5" dirty="0">
                <a:solidFill>
                  <a:schemeClr val="tx1"/>
                </a:solidFill>
              </a:rPr>
              <a:t>I</a:t>
            </a:r>
            <a:r>
              <a:rPr spc="-5" dirty="0">
                <a:solidFill>
                  <a:schemeClr val="tx1"/>
                </a:solidFill>
              </a:rPr>
              <a:t>l </a:t>
            </a:r>
            <a:r>
              <a:rPr dirty="0">
                <a:solidFill>
                  <a:schemeClr val="tx1"/>
                </a:solidFill>
              </a:rPr>
              <a:t>secondo </a:t>
            </a:r>
            <a:r>
              <a:rPr spc="-5" dirty="0">
                <a:solidFill>
                  <a:schemeClr val="tx1"/>
                </a:solidFill>
              </a:rPr>
              <a:t>passaggio </a:t>
            </a:r>
            <a:r>
              <a:rPr dirty="0">
                <a:solidFill>
                  <a:schemeClr val="tx1"/>
                </a:solidFill>
              </a:rPr>
              <a:t>che si </a:t>
            </a:r>
            <a:r>
              <a:rPr spc="-5" dirty="0">
                <a:solidFill>
                  <a:schemeClr val="tx1"/>
                </a:solidFill>
              </a:rPr>
              <a:t>dovrà </a:t>
            </a:r>
            <a:r>
              <a:rPr dirty="0">
                <a:solidFill>
                  <a:schemeClr val="tx1"/>
                </a:solidFill>
              </a:rPr>
              <a:t>svolgere è </a:t>
            </a:r>
            <a:r>
              <a:rPr spc="-5" dirty="0">
                <a:solidFill>
                  <a:schemeClr val="tx1"/>
                </a:solidFill>
              </a:rPr>
              <a:t>quello di </a:t>
            </a:r>
            <a:r>
              <a:rPr dirty="0">
                <a:solidFill>
                  <a:schemeClr val="tx1"/>
                </a:solidFill>
              </a:rPr>
              <a:t>cominciare a </a:t>
            </a:r>
            <a:r>
              <a:rPr spc="-5" dirty="0">
                <a:solidFill>
                  <a:schemeClr val="tx1"/>
                </a:solidFill>
              </a:rPr>
              <a:t>parlare della </a:t>
            </a:r>
            <a:r>
              <a:rPr spc="-49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possibilità di introdurre il giudice europeo: </a:t>
            </a:r>
            <a:r>
              <a:rPr dirty="0">
                <a:solidFill>
                  <a:schemeClr val="tx1"/>
                </a:solidFill>
              </a:rPr>
              <a:t>si </a:t>
            </a:r>
            <a:r>
              <a:rPr spc="-5" dirty="0">
                <a:solidFill>
                  <a:schemeClr val="tx1"/>
                </a:solidFill>
              </a:rPr>
              <a:t>dovrebbe </a:t>
            </a:r>
            <a:r>
              <a:rPr dirty="0">
                <a:solidFill>
                  <a:schemeClr val="tx1"/>
                </a:solidFill>
              </a:rPr>
              <a:t>cominciare a scrivere </a:t>
            </a:r>
            <a:r>
              <a:rPr spc="-5" dirty="0">
                <a:solidFill>
                  <a:schemeClr val="tx1"/>
                </a:solidFill>
              </a:rPr>
              <a:t>un </a:t>
            </a:r>
            <a:r>
              <a:rPr dirty="0">
                <a:solidFill>
                  <a:schemeClr val="tx1"/>
                </a:solidFill>
              </a:rPr>
              <a:t> regolamento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per </a:t>
            </a:r>
            <a:r>
              <a:rPr dirty="0">
                <a:solidFill>
                  <a:schemeClr val="tx1"/>
                </a:solidFill>
              </a:rPr>
              <a:t>i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tribunali europei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e</a:t>
            </a:r>
            <a:r>
              <a:rPr spc="-5" dirty="0">
                <a:solidFill>
                  <a:schemeClr val="tx1"/>
                </a:solidFill>
              </a:rPr>
              <a:t> non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solo</a:t>
            </a:r>
            <a:r>
              <a:rPr spc="-5" dirty="0">
                <a:solidFill>
                  <a:schemeClr val="tx1"/>
                </a:solidFill>
              </a:rPr>
              <a:t> per la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procura europea.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16EC43E-3298-74E6-CB9A-DED51153FA10}"/>
              </a:ext>
            </a:extLst>
          </p:cNvPr>
          <p:cNvSpPr/>
          <p:nvPr/>
        </p:nvSpPr>
        <p:spPr>
          <a:xfrm>
            <a:off x="152400" y="1175208"/>
            <a:ext cx="8759276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6BCD9D-5005-C75B-0284-61EC4AF0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566532"/>
            <a:ext cx="2952750" cy="1543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759</Words>
  <Application>Microsoft Office PowerPoint</Application>
  <PresentationFormat>Presentación en pantalla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ADLaM Display</vt:lpstr>
      <vt:lpstr>Arial MT</vt:lpstr>
      <vt:lpstr>Calibri</vt:lpstr>
      <vt:lpstr>Office Theme</vt:lpstr>
      <vt:lpstr>Presentación de PowerPoint</vt:lpstr>
      <vt:lpstr>Istituzione della procura europea</vt:lpstr>
      <vt:lpstr>BLOCKING</vt:lpstr>
      <vt:lpstr>Competenza EPPO e rinvio alla direttiva PIF</vt:lpstr>
      <vt:lpstr>Accordi e reati previsti dalla PIF</vt:lpstr>
      <vt:lpstr>EPPO offre uno strumento per le pratiche corruttive</vt:lpstr>
      <vt:lpstr>Articolo 31</vt:lpstr>
      <vt:lpstr>Si sta procedendo nella giusta direzione?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senza titolo</dc:title>
  <cp:lastModifiedBy>Serena Cacciatore</cp:lastModifiedBy>
  <cp:revision>9</cp:revision>
  <dcterms:created xsi:type="dcterms:W3CDTF">2024-02-21T12:58:58Z</dcterms:created>
  <dcterms:modified xsi:type="dcterms:W3CDTF">2024-02-21T15:11:08Z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