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65" r:id="rId4"/>
    <p:sldId id="266" r:id="rId5"/>
    <p:sldId id="267" r:id="rId6"/>
    <p:sldId id="268" r:id="rId7"/>
    <p:sldId id="270" r:id="rId8"/>
    <p:sldId id="269"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58" r:id="rId22"/>
    <p:sldId id="283" r:id="rId23"/>
  </p:sldIdLst>
  <p:sldSz cx="18288000" cy="10287000"/>
  <p:notesSz cx="6858000" cy="9144000"/>
  <p:embeddedFontLst>
    <p:embeddedFont>
      <p:font typeface="Fredoka" panose="020B0604020202020204" charset="-79"/>
      <p:regular r:id="rId25"/>
      <p:bold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n+68qqiYcFhsISMPVocVJyz33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92429E-608A-4F2A-B220-C3DB63413138}" v="12" dt="2024-02-26T09:16:45.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0"/>
    <p:restoredTop sz="94617"/>
  </p:normalViewPr>
  <p:slideViewPr>
    <p:cSldViewPr snapToGrid="0">
      <p:cViewPr varScale="1">
        <p:scale>
          <a:sx n="73" d="100"/>
          <a:sy n="73" d="100"/>
        </p:scale>
        <p:origin x="4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ramat" userId="eaa2c347e3b33a89" providerId="LiveId" clId="{D392429E-608A-4F2A-B220-C3DB63413138}"/>
    <pc:docChg chg="undo custSel addSld modSld">
      <pc:chgData name="marta ramat" userId="eaa2c347e3b33a89" providerId="LiveId" clId="{D392429E-608A-4F2A-B220-C3DB63413138}" dt="2024-02-26T09:17:30.326" v="181" actId="14100"/>
      <pc:docMkLst>
        <pc:docMk/>
      </pc:docMkLst>
      <pc:sldChg chg="addSp delSp modSp mod">
        <pc:chgData name="marta ramat" userId="eaa2c347e3b33a89" providerId="LiveId" clId="{D392429E-608A-4F2A-B220-C3DB63413138}" dt="2024-02-26T07:53:47.407" v="28" actId="14100"/>
        <pc:sldMkLst>
          <pc:docMk/>
          <pc:sldMk cId="0" sldId="256"/>
        </pc:sldMkLst>
        <pc:spChg chg="mod">
          <ac:chgData name="marta ramat" userId="eaa2c347e3b33a89" providerId="LiveId" clId="{D392429E-608A-4F2A-B220-C3DB63413138}" dt="2024-02-23T13:46:14.437" v="1" actId="1036"/>
          <ac:spMkLst>
            <pc:docMk/>
            <pc:sldMk cId="0" sldId="256"/>
            <ac:spMk id="84" creationId="{00000000-0000-0000-0000-000000000000}"/>
          </ac:spMkLst>
        </pc:spChg>
        <pc:spChg chg="mod">
          <ac:chgData name="marta ramat" userId="eaa2c347e3b33a89" providerId="LiveId" clId="{D392429E-608A-4F2A-B220-C3DB63413138}" dt="2024-02-26T07:51:58.504" v="8" actId="1076"/>
          <ac:spMkLst>
            <pc:docMk/>
            <pc:sldMk cId="0" sldId="256"/>
            <ac:spMk id="90" creationId="{00000000-0000-0000-0000-000000000000}"/>
          </ac:spMkLst>
        </pc:spChg>
        <pc:spChg chg="del">
          <ac:chgData name="marta ramat" userId="eaa2c347e3b33a89" providerId="LiveId" clId="{D392429E-608A-4F2A-B220-C3DB63413138}" dt="2024-02-26T07:48:27.458" v="6" actId="478"/>
          <ac:spMkLst>
            <pc:docMk/>
            <pc:sldMk cId="0" sldId="256"/>
            <ac:spMk id="91" creationId="{00000000-0000-0000-0000-000000000000}"/>
          </ac:spMkLst>
        </pc:spChg>
        <pc:picChg chg="add mod">
          <ac:chgData name="marta ramat" userId="eaa2c347e3b33a89" providerId="LiveId" clId="{D392429E-608A-4F2A-B220-C3DB63413138}" dt="2024-02-26T07:53:47.407" v="28" actId="14100"/>
          <ac:picMkLst>
            <pc:docMk/>
            <pc:sldMk cId="0" sldId="256"/>
            <ac:picMk id="2" creationId="{73FECEB7-C7C2-1F29-C092-2626036DD938}"/>
          </ac:picMkLst>
        </pc:picChg>
      </pc:sldChg>
      <pc:sldChg chg="addSp delSp modSp mod">
        <pc:chgData name="marta ramat" userId="eaa2c347e3b33a89" providerId="LiveId" clId="{D392429E-608A-4F2A-B220-C3DB63413138}" dt="2024-02-26T09:17:30.326" v="181" actId="14100"/>
        <pc:sldMkLst>
          <pc:docMk/>
          <pc:sldMk cId="0" sldId="257"/>
        </pc:sldMkLst>
        <pc:spChg chg="add mod">
          <ac:chgData name="marta ramat" userId="eaa2c347e3b33a89" providerId="LiveId" clId="{D392429E-608A-4F2A-B220-C3DB63413138}" dt="2024-02-26T09:16:27.615" v="123" actId="2711"/>
          <ac:spMkLst>
            <pc:docMk/>
            <pc:sldMk cId="0" sldId="257"/>
            <ac:spMk id="2" creationId="{17F0D75D-C791-2BD0-9C84-4C675445889B}"/>
          </ac:spMkLst>
        </pc:spChg>
        <pc:spChg chg="add mod">
          <ac:chgData name="marta ramat" userId="eaa2c347e3b33a89" providerId="LiveId" clId="{D392429E-608A-4F2A-B220-C3DB63413138}" dt="2024-02-26T09:17:30.326" v="181" actId="14100"/>
          <ac:spMkLst>
            <pc:docMk/>
            <pc:sldMk cId="0" sldId="257"/>
            <ac:spMk id="4" creationId="{62893B15-16E8-AB63-F2A1-E2B06B344324}"/>
          </ac:spMkLst>
        </pc:spChg>
        <pc:spChg chg="del">
          <ac:chgData name="marta ramat" userId="eaa2c347e3b33a89" providerId="LiveId" clId="{D392429E-608A-4F2A-B220-C3DB63413138}" dt="2024-02-26T07:52:05.173" v="9" actId="478"/>
          <ac:spMkLst>
            <pc:docMk/>
            <pc:sldMk cId="0" sldId="257"/>
            <ac:spMk id="97" creationId="{00000000-0000-0000-0000-000000000000}"/>
          </ac:spMkLst>
        </pc:spChg>
        <pc:spChg chg="del mod">
          <ac:chgData name="marta ramat" userId="eaa2c347e3b33a89" providerId="LiveId" clId="{D392429E-608A-4F2A-B220-C3DB63413138}" dt="2024-02-23T13:46:26.047" v="4"/>
          <ac:spMkLst>
            <pc:docMk/>
            <pc:sldMk cId="0" sldId="257"/>
            <ac:spMk id="101" creationId="{00000000-0000-0000-0000-000000000000}"/>
          </ac:spMkLst>
        </pc:spChg>
        <pc:picChg chg="add mod">
          <ac:chgData name="marta ramat" userId="eaa2c347e3b33a89" providerId="LiveId" clId="{D392429E-608A-4F2A-B220-C3DB63413138}" dt="2024-02-26T07:53:18.168" v="25" actId="14100"/>
          <ac:picMkLst>
            <pc:docMk/>
            <pc:sldMk cId="0" sldId="257"/>
            <ac:picMk id="3" creationId="{873CF807-9FDC-481D-9F84-BA5AC5011AEF}"/>
          </ac:picMkLst>
        </pc:picChg>
      </pc:sldChg>
      <pc:sldChg chg="addSp delSp modSp mod">
        <pc:chgData name="marta ramat" userId="eaa2c347e3b33a89" providerId="LiveId" clId="{D392429E-608A-4F2A-B220-C3DB63413138}" dt="2024-02-26T07:57:38.198" v="30"/>
        <pc:sldMkLst>
          <pc:docMk/>
          <pc:sldMk cId="0" sldId="258"/>
        </pc:sldMkLst>
        <pc:spChg chg="del">
          <ac:chgData name="marta ramat" userId="eaa2c347e3b33a89" providerId="LiveId" clId="{D392429E-608A-4F2A-B220-C3DB63413138}" dt="2024-02-23T13:46:28.134" v="5" actId="478"/>
          <ac:spMkLst>
            <pc:docMk/>
            <pc:sldMk cId="0" sldId="258"/>
            <ac:spMk id="117" creationId="{00000000-0000-0000-0000-000000000000}"/>
          </ac:spMkLst>
        </pc:spChg>
        <pc:picChg chg="add mod">
          <ac:chgData name="marta ramat" userId="eaa2c347e3b33a89" providerId="LiveId" clId="{D392429E-608A-4F2A-B220-C3DB63413138}" dt="2024-02-26T07:57:38.198" v="30"/>
          <ac:picMkLst>
            <pc:docMk/>
            <pc:sldMk cId="0" sldId="258"/>
            <ac:picMk id="2" creationId="{99257E35-34A0-82FB-9082-5D061EE49496}"/>
          </ac:picMkLst>
        </pc:picChg>
      </pc:sldChg>
      <pc:sldChg chg="addSp modSp modNotes">
        <pc:chgData name="marta ramat" userId="eaa2c347e3b33a89" providerId="LiveId" clId="{D392429E-608A-4F2A-B220-C3DB63413138}" dt="2024-02-26T07:57:43.767" v="31"/>
        <pc:sldMkLst>
          <pc:docMk/>
          <pc:sldMk cId="0" sldId="259"/>
        </pc:sldMkLst>
        <pc:picChg chg="add mod">
          <ac:chgData name="marta ramat" userId="eaa2c347e3b33a89" providerId="LiveId" clId="{D392429E-608A-4F2A-B220-C3DB63413138}" dt="2024-02-26T07:57:43.767" v="31"/>
          <ac:picMkLst>
            <pc:docMk/>
            <pc:sldMk cId="0" sldId="259"/>
            <ac:picMk id="2" creationId="{020CBD91-CD14-DF34-41EF-11D160F3443F}"/>
          </ac:picMkLst>
        </pc:picChg>
      </pc:sldChg>
      <pc:sldChg chg="addSp delSp modSp mod modNotes">
        <pc:chgData name="marta ramat" userId="eaa2c347e3b33a89" providerId="LiveId" clId="{D392429E-608A-4F2A-B220-C3DB63413138}" dt="2024-02-26T07:58:20.371" v="39" actId="478"/>
        <pc:sldMkLst>
          <pc:docMk/>
          <pc:sldMk cId="0" sldId="260"/>
        </pc:sldMkLst>
        <pc:spChg chg="mod">
          <ac:chgData name="marta ramat" userId="eaa2c347e3b33a89" providerId="LiveId" clId="{D392429E-608A-4F2A-B220-C3DB63413138}" dt="2024-02-26T07:58:14.921" v="37" actId="1076"/>
          <ac:spMkLst>
            <pc:docMk/>
            <pc:sldMk cId="0" sldId="260"/>
            <ac:spMk id="140" creationId="{00000000-0000-0000-0000-000000000000}"/>
          </ac:spMkLst>
        </pc:spChg>
        <pc:spChg chg="del">
          <ac:chgData name="marta ramat" userId="eaa2c347e3b33a89" providerId="LiveId" clId="{D392429E-608A-4F2A-B220-C3DB63413138}" dt="2024-02-26T07:58:18.460" v="38" actId="478"/>
          <ac:spMkLst>
            <pc:docMk/>
            <pc:sldMk cId="0" sldId="260"/>
            <ac:spMk id="148" creationId="{00000000-0000-0000-0000-000000000000}"/>
          </ac:spMkLst>
        </pc:spChg>
        <pc:spChg chg="del">
          <ac:chgData name="marta ramat" userId="eaa2c347e3b33a89" providerId="LiveId" clId="{D392429E-608A-4F2A-B220-C3DB63413138}" dt="2024-02-26T07:58:20.371" v="39" actId="478"/>
          <ac:spMkLst>
            <pc:docMk/>
            <pc:sldMk cId="0" sldId="260"/>
            <ac:spMk id="151" creationId="{00000000-0000-0000-0000-000000000000}"/>
          </ac:spMkLst>
        </pc:spChg>
        <pc:grpChg chg="mod">
          <ac:chgData name="marta ramat" userId="eaa2c347e3b33a89" providerId="LiveId" clId="{D392429E-608A-4F2A-B220-C3DB63413138}" dt="2024-02-26T07:58:05.272" v="34" actId="1076"/>
          <ac:grpSpMkLst>
            <pc:docMk/>
            <pc:sldMk cId="0" sldId="260"/>
            <ac:grpSpMk id="141" creationId="{00000000-0000-0000-0000-000000000000}"/>
          </ac:grpSpMkLst>
        </pc:grpChg>
        <pc:picChg chg="add mod">
          <ac:chgData name="marta ramat" userId="eaa2c347e3b33a89" providerId="LiveId" clId="{D392429E-608A-4F2A-B220-C3DB63413138}" dt="2024-02-26T07:58:10.039" v="36" actId="1076"/>
          <ac:picMkLst>
            <pc:docMk/>
            <pc:sldMk cId="0" sldId="260"/>
            <ac:picMk id="2" creationId="{5BEC8D19-2889-59C3-98F0-E71D8DD04199}"/>
          </ac:picMkLst>
        </pc:picChg>
      </pc:sldChg>
      <pc:sldChg chg="addSp modSp mod modNotes">
        <pc:chgData name="marta ramat" userId="eaa2c347e3b33a89" providerId="LiveId" clId="{D392429E-608A-4F2A-B220-C3DB63413138}" dt="2024-02-26T08:01:12.706" v="63" actId="1076"/>
        <pc:sldMkLst>
          <pc:docMk/>
          <pc:sldMk cId="0" sldId="261"/>
        </pc:sldMkLst>
        <pc:grpChg chg="mod">
          <ac:chgData name="marta ramat" userId="eaa2c347e3b33a89" providerId="LiveId" clId="{D392429E-608A-4F2A-B220-C3DB63413138}" dt="2024-02-26T08:01:04.953" v="60" actId="1076"/>
          <ac:grpSpMkLst>
            <pc:docMk/>
            <pc:sldMk cId="0" sldId="261"/>
            <ac:grpSpMk id="164" creationId="{00000000-0000-0000-0000-000000000000}"/>
          </ac:grpSpMkLst>
        </pc:grpChg>
        <pc:grpChg chg="mod">
          <ac:chgData name="marta ramat" userId="eaa2c347e3b33a89" providerId="LiveId" clId="{D392429E-608A-4F2A-B220-C3DB63413138}" dt="2024-02-26T08:01:07.129" v="61" actId="1076"/>
          <ac:grpSpMkLst>
            <pc:docMk/>
            <pc:sldMk cId="0" sldId="261"/>
            <ac:grpSpMk id="171" creationId="{00000000-0000-0000-0000-000000000000}"/>
          </ac:grpSpMkLst>
        </pc:grpChg>
        <pc:grpChg chg="mod">
          <ac:chgData name="marta ramat" userId="eaa2c347e3b33a89" providerId="LiveId" clId="{D392429E-608A-4F2A-B220-C3DB63413138}" dt="2024-02-26T08:01:10.050" v="62" actId="1076"/>
          <ac:grpSpMkLst>
            <pc:docMk/>
            <pc:sldMk cId="0" sldId="261"/>
            <ac:grpSpMk id="174" creationId="{00000000-0000-0000-0000-000000000000}"/>
          </ac:grpSpMkLst>
        </pc:grpChg>
        <pc:grpChg chg="mod">
          <ac:chgData name="marta ramat" userId="eaa2c347e3b33a89" providerId="LiveId" clId="{D392429E-608A-4F2A-B220-C3DB63413138}" dt="2024-02-26T08:01:12.706" v="63" actId="1076"/>
          <ac:grpSpMkLst>
            <pc:docMk/>
            <pc:sldMk cId="0" sldId="261"/>
            <ac:grpSpMk id="177" creationId="{00000000-0000-0000-0000-000000000000}"/>
          </ac:grpSpMkLst>
        </pc:grpChg>
        <pc:picChg chg="add mod">
          <ac:chgData name="marta ramat" userId="eaa2c347e3b33a89" providerId="LiveId" clId="{D392429E-608A-4F2A-B220-C3DB63413138}" dt="2024-02-26T07:58:25.026" v="40"/>
          <ac:picMkLst>
            <pc:docMk/>
            <pc:sldMk cId="0" sldId="261"/>
            <ac:picMk id="2" creationId="{F32990F0-FB6D-00EB-5443-50A09CB2545D}"/>
          </ac:picMkLst>
        </pc:picChg>
      </pc:sldChg>
      <pc:sldChg chg="addSp modSp mod modNotes">
        <pc:chgData name="marta ramat" userId="eaa2c347e3b33a89" providerId="LiveId" clId="{D392429E-608A-4F2A-B220-C3DB63413138}" dt="2024-02-26T08:01:34.648" v="68" actId="14100"/>
        <pc:sldMkLst>
          <pc:docMk/>
          <pc:sldMk cId="0" sldId="262"/>
        </pc:sldMkLst>
        <pc:grpChg chg="mod">
          <ac:chgData name="marta ramat" userId="eaa2c347e3b33a89" providerId="LiveId" clId="{D392429E-608A-4F2A-B220-C3DB63413138}" dt="2024-02-26T08:01:34.648" v="68" actId="14100"/>
          <ac:grpSpMkLst>
            <pc:docMk/>
            <pc:sldMk cId="0" sldId="262"/>
            <ac:grpSpMk id="185" creationId="{00000000-0000-0000-0000-000000000000}"/>
          </ac:grpSpMkLst>
        </pc:grpChg>
        <pc:grpChg chg="mod">
          <ac:chgData name="marta ramat" userId="eaa2c347e3b33a89" providerId="LiveId" clId="{D392429E-608A-4F2A-B220-C3DB63413138}" dt="2024-02-26T08:01:30.712" v="67" actId="14100"/>
          <ac:grpSpMkLst>
            <pc:docMk/>
            <pc:sldMk cId="0" sldId="262"/>
            <ac:grpSpMk id="188" creationId="{00000000-0000-0000-0000-000000000000}"/>
          </ac:grpSpMkLst>
        </pc:grpChg>
        <pc:grpChg chg="mod">
          <ac:chgData name="marta ramat" userId="eaa2c347e3b33a89" providerId="LiveId" clId="{D392429E-608A-4F2A-B220-C3DB63413138}" dt="2024-02-26T08:01:21.311" v="64" actId="1076"/>
          <ac:grpSpMkLst>
            <pc:docMk/>
            <pc:sldMk cId="0" sldId="262"/>
            <ac:grpSpMk id="191" creationId="{00000000-0000-0000-0000-000000000000}"/>
          </ac:grpSpMkLst>
        </pc:grpChg>
        <pc:picChg chg="add mod">
          <ac:chgData name="marta ramat" userId="eaa2c347e3b33a89" providerId="LiveId" clId="{D392429E-608A-4F2A-B220-C3DB63413138}" dt="2024-02-26T07:58:45.406" v="43"/>
          <ac:picMkLst>
            <pc:docMk/>
            <pc:sldMk cId="0" sldId="262"/>
            <ac:picMk id="2" creationId="{83687DCB-3DC0-D401-BB7C-C6012F728F5B}"/>
          </ac:picMkLst>
        </pc:picChg>
      </pc:sldChg>
      <pc:sldChg chg="addSp modSp mod modNotes">
        <pc:chgData name="marta ramat" userId="eaa2c347e3b33a89" providerId="LiveId" clId="{D392429E-608A-4F2A-B220-C3DB63413138}" dt="2024-02-26T07:59:38.445" v="55" actId="1076"/>
        <pc:sldMkLst>
          <pc:docMk/>
          <pc:sldMk cId="0" sldId="263"/>
        </pc:sldMkLst>
        <pc:picChg chg="add mod">
          <ac:chgData name="marta ramat" userId="eaa2c347e3b33a89" providerId="LiveId" clId="{D392429E-608A-4F2A-B220-C3DB63413138}" dt="2024-02-26T07:59:26.439" v="51"/>
          <ac:picMkLst>
            <pc:docMk/>
            <pc:sldMk cId="0" sldId="263"/>
            <ac:picMk id="2" creationId="{A2CEE3AB-3344-F2D0-E8D1-302EE72812D1}"/>
          </ac:picMkLst>
        </pc:picChg>
        <pc:picChg chg="mod">
          <ac:chgData name="marta ramat" userId="eaa2c347e3b33a89" providerId="LiveId" clId="{D392429E-608A-4F2A-B220-C3DB63413138}" dt="2024-02-26T07:59:35.900" v="54" actId="1076"/>
          <ac:picMkLst>
            <pc:docMk/>
            <pc:sldMk cId="0" sldId="263"/>
            <ac:picMk id="207" creationId="{00000000-0000-0000-0000-000000000000}"/>
          </ac:picMkLst>
        </pc:picChg>
        <pc:picChg chg="mod">
          <ac:chgData name="marta ramat" userId="eaa2c347e3b33a89" providerId="LiveId" clId="{D392429E-608A-4F2A-B220-C3DB63413138}" dt="2024-02-26T07:59:38.445" v="55" actId="1076"/>
          <ac:picMkLst>
            <pc:docMk/>
            <pc:sldMk cId="0" sldId="263"/>
            <ac:picMk id="208" creationId="{00000000-0000-0000-0000-000000000000}"/>
          </ac:picMkLst>
        </pc:picChg>
        <pc:picChg chg="mod">
          <ac:chgData name="marta ramat" userId="eaa2c347e3b33a89" providerId="LiveId" clId="{D392429E-608A-4F2A-B220-C3DB63413138}" dt="2024-02-26T07:59:32.956" v="53" actId="1076"/>
          <ac:picMkLst>
            <pc:docMk/>
            <pc:sldMk cId="0" sldId="263"/>
            <ac:picMk id="209" creationId="{00000000-0000-0000-0000-000000000000}"/>
          </ac:picMkLst>
        </pc:picChg>
        <pc:picChg chg="mod">
          <ac:chgData name="marta ramat" userId="eaa2c347e3b33a89" providerId="LiveId" clId="{D392429E-608A-4F2A-B220-C3DB63413138}" dt="2024-02-26T07:59:31.228" v="52" actId="1076"/>
          <ac:picMkLst>
            <pc:docMk/>
            <pc:sldMk cId="0" sldId="263"/>
            <ac:picMk id="210" creationId="{00000000-0000-0000-0000-000000000000}"/>
          </ac:picMkLst>
        </pc:picChg>
      </pc:sldChg>
      <pc:sldChg chg="addSp modSp mod modNotes">
        <pc:chgData name="marta ramat" userId="eaa2c347e3b33a89" providerId="LiveId" clId="{D392429E-608A-4F2A-B220-C3DB63413138}" dt="2024-02-26T07:59:44.223" v="57" actId="14100"/>
        <pc:sldMkLst>
          <pc:docMk/>
          <pc:sldMk cId="0" sldId="264"/>
        </pc:sldMkLst>
        <pc:picChg chg="add mod">
          <ac:chgData name="marta ramat" userId="eaa2c347e3b33a89" providerId="LiveId" clId="{D392429E-608A-4F2A-B220-C3DB63413138}" dt="2024-02-26T07:59:44.223" v="57" actId="14100"/>
          <ac:picMkLst>
            <pc:docMk/>
            <pc:sldMk cId="0" sldId="264"/>
            <ac:picMk id="2" creationId="{0A92D865-419D-E7AF-5BA2-B93852C271FE}"/>
          </ac:picMkLst>
        </pc:picChg>
      </pc:sldChg>
      <pc:sldChg chg="addSp modSp add">
        <pc:chgData name="marta ramat" userId="eaa2c347e3b33a89" providerId="LiveId" clId="{D392429E-608A-4F2A-B220-C3DB63413138}" dt="2024-02-26T07:57:33.979" v="29"/>
        <pc:sldMkLst>
          <pc:docMk/>
          <pc:sldMk cId="1566826581" sldId="265"/>
        </pc:sldMkLst>
        <pc:picChg chg="add mod">
          <ac:chgData name="marta ramat" userId="eaa2c347e3b33a89" providerId="LiveId" clId="{D392429E-608A-4F2A-B220-C3DB63413138}" dt="2024-02-26T07:57:33.979" v="29"/>
          <ac:picMkLst>
            <pc:docMk/>
            <pc:sldMk cId="1566826581" sldId="265"/>
            <ac:picMk id="2" creationId="{B5B4F9F9-8447-E0E1-2D77-D735A6CC9EA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E1E06-773E-41C0-A3AB-00D93403C0A6}" type="doc">
      <dgm:prSet loTypeId="urn:microsoft.com/office/officeart/2005/8/layout/hProcess9" loCatId="process" qsTypeId="urn:microsoft.com/office/officeart/2005/8/quickstyle/simple1" qsCatId="simple" csTypeId="urn:microsoft.com/office/officeart/2005/8/colors/accent1_2" csCatId="accent1" phldr="1"/>
      <dgm:spPr/>
    </dgm:pt>
    <dgm:pt modelId="{A0C0ADA4-325E-42D8-80FF-4411A65B6FF2}">
      <dgm:prSet custT="1"/>
      <dgm:spPr/>
      <dgm:t>
        <a:bodyPr/>
        <a:lstStyle/>
        <a:p>
          <a:r>
            <a:rPr lang="en-US" sz="1200" dirty="0" smtClean="0">
              <a:solidFill>
                <a:schemeClr val="tx2"/>
              </a:solidFill>
            </a:rPr>
            <a:t>The European Chief Prosecutor shall chair the meetings of the College</a:t>
          </a:r>
          <a:endParaRPr lang="en-US" sz="1200" dirty="0">
            <a:solidFill>
              <a:schemeClr val="tx2"/>
            </a:solidFill>
          </a:endParaRPr>
        </a:p>
      </dgm:t>
    </dgm:pt>
    <dgm:pt modelId="{1DA773C7-68C8-4E71-AB37-3E8EF5436448}" type="parTrans" cxnId="{702F52D7-C155-48FD-A605-3BC00E7CA1ED}">
      <dgm:prSet/>
      <dgm:spPr/>
      <dgm:t>
        <a:bodyPr/>
        <a:lstStyle/>
        <a:p>
          <a:endParaRPr lang="en-US"/>
        </a:p>
      </dgm:t>
    </dgm:pt>
    <dgm:pt modelId="{53A13C54-276A-4884-86D8-FAE814BF489C}" type="sibTrans" cxnId="{702F52D7-C155-48FD-A605-3BC00E7CA1ED}">
      <dgm:prSet/>
      <dgm:spPr/>
      <dgm:t>
        <a:bodyPr/>
        <a:lstStyle/>
        <a:p>
          <a:endParaRPr lang="en-US"/>
        </a:p>
      </dgm:t>
    </dgm:pt>
    <dgm:pt modelId="{DF0A55C8-5C2E-4044-9EC6-1C21A9FE8A07}">
      <dgm:prSet custT="1"/>
      <dgm:spPr/>
      <dgm:t>
        <a:bodyPr/>
        <a:lstStyle/>
        <a:p>
          <a:r>
            <a:rPr lang="en-US" sz="1200" dirty="0" smtClean="0">
              <a:solidFill>
                <a:schemeClr val="tx2"/>
              </a:solidFill>
            </a:rPr>
            <a:t>Meetings: ordinary meetings at least once a month; </a:t>
          </a:r>
        </a:p>
        <a:p>
          <a:r>
            <a:rPr lang="en-US" sz="1200" dirty="0" smtClean="0">
              <a:solidFill>
                <a:schemeClr val="tx2"/>
              </a:solidFill>
            </a:rPr>
            <a:t>extraordinary meeting at any time convened by the ECP; </a:t>
          </a:r>
        </a:p>
        <a:p>
          <a:r>
            <a:rPr lang="en-US" sz="1200" dirty="0" smtClean="0">
              <a:solidFill>
                <a:schemeClr val="tx2"/>
              </a:solidFill>
            </a:rPr>
            <a:t>Agenda determined by the ECP; when ordinary meeting, </a:t>
          </a:r>
        </a:p>
        <a:p>
          <a:r>
            <a:rPr lang="en-US" sz="1200" dirty="0" smtClean="0">
              <a:solidFill>
                <a:schemeClr val="tx2"/>
              </a:solidFill>
            </a:rPr>
            <a:t>Agenda and documents at least 1 week before; urgent issues may be added</a:t>
          </a:r>
          <a:endParaRPr lang="en-US" sz="1200" dirty="0">
            <a:solidFill>
              <a:schemeClr val="tx2"/>
            </a:solidFill>
          </a:endParaRPr>
        </a:p>
      </dgm:t>
    </dgm:pt>
    <dgm:pt modelId="{FE8507E8-E3A2-4E05-BD7C-C597C015287B}" type="parTrans" cxnId="{A36F614D-4B3C-4C63-8EAE-209835B256BB}">
      <dgm:prSet/>
      <dgm:spPr/>
      <dgm:t>
        <a:bodyPr/>
        <a:lstStyle/>
        <a:p>
          <a:endParaRPr lang="en-US"/>
        </a:p>
      </dgm:t>
    </dgm:pt>
    <dgm:pt modelId="{2A01294F-A521-41EC-BFA0-3C332DE476A8}" type="sibTrans" cxnId="{A36F614D-4B3C-4C63-8EAE-209835B256BB}">
      <dgm:prSet/>
      <dgm:spPr/>
      <dgm:t>
        <a:bodyPr/>
        <a:lstStyle/>
        <a:p>
          <a:endParaRPr lang="en-US"/>
        </a:p>
      </dgm:t>
    </dgm:pt>
    <dgm:pt modelId="{F2F40394-EEE0-4BC4-BE24-77FA983D1E8F}">
      <dgm:prSet custT="1"/>
      <dgm:spPr/>
      <dgm:t>
        <a:bodyPr/>
        <a:lstStyle/>
        <a:p>
          <a:r>
            <a:rPr lang="en-US" sz="1200" dirty="0" smtClean="0">
              <a:solidFill>
                <a:schemeClr val="tx2"/>
              </a:solidFill>
            </a:rPr>
            <a:t>The quorum for the College to take decisions is two-thirds of the College members. In the absence of a quorum, the Chair may decide to continue the meeting without taking any formal decision. The relevant agenda items may be considered at the next College meeting or by written or silent procedure. Decisions to be taken by simple majority. Possibility of proxy vote</a:t>
          </a:r>
          <a:endParaRPr lang="en-US" sz="1200" dirty="0">
            <a:solidFill>
              <a:schemeClr val="tx2"/>
            </a:solidFill>
          </a:endParaRPr>
        </a:p>
      </dgm:t>
    </dgm:pt>
    <dgm:pt modelId="{D206685B-B782-45F3-8FFA-8367C2EF2ECC}" type="parTrans" cxnId="{BF8BBF27-6948-465A-9831-0F7AC9B66CAA}">
      <dgm:prSet/>
      <dgm:spPr/>
      <dgm:t>
        <a:bodyPr/>
        <a:lstStyle/>
        <a:p>
          <a:endParaRPr lang="en-US"/>
        </a:p>
      </dgm:t>
    </dgm:pt>
    <dgm:pt modelId="{5B9362E8-D1E8-4C19-B0EE-55B35564652B}" type="sibTrans" cxnId="{BF8BBF27-6948-465A-9831-0F7AC9B66CAA}">
      <dgm:prSet/>
      <dgm:spPr/>
      <dgm:t>
        <a:bodyPr/>
        <a:lstStyle/>
        <a:p>
          <a:endParaRPr lang="en-US"/>
        </a:p>
      </dgm:t>
    </dgm:pt>
    <dgm:pt modelId="{50F313BA-980C-458E-B8A6-1D4A532FE4E7}">
      <dgm:prSet/>
      <dgm:spPr/>
      <dgm:t>
        <a:bodyPr/>
        <a:lstStyle/>
        <a:p>
          <a:r>
            <a:rPr lang="en-US" smtClean="0">
              <a:solidFill>
                <a:schemeClr val="tx2"/>
              </a:solidFill>
            </a:rPr>
            <a:t>Written procedure for the adoption of College decisions</a:t>
          </a:r>
          <a:endParaRPr lang="en-US" dirty="0">
            <a:solidFill>
              <a:schemeClr val="tx2"/>
            </a:solidFill>
          </a:endParaRPr>
        </a:p>
      </dgm:t>
    </dgm:pt>
    <dgm:pt modelId="{FFD86745-77CE-4DA2-99A8-824606C6836F}" type="parTrans" cxnId="{C6DB54ED-97E4-420C-9B95-8946C60D9811}">
      <dgm:prSet/>
      <dgm:spPr/>
      <dgm:t>
        <a:bodyPr/>
        <a:lstStyle/>
        <a:p>
          <a:endParaRPr lang="en-US"/>
        </a:p>
      </dgm:t>
    </dgm:pt>
    <dgm:pt modelId="{66C6ED89-AADE-4DA9-8E23-2782FA5F550D}" type="sibTrans" cxnId="{C6DB54ED-97E4-420C-9B95-8946C60D9811}">
      <dgm:prSet/>
      <dgm:spPr/>
      <dgm:t>
        <a:bodyPr/>
        <a:lstStyle/>
        <a:p>
          <a:endParaRPr lang="en-US"/>
        </a:p>
      </dgm:t>
    </dgm:pt>
    <dgm:pt modelId="{9BFB4DD3-4BFF-46C0-BFB0-A6C5BCB699E1}">
      <dgm:prSet/>
      <dgm:spPr/>
      <dgm:t>
        <a:bodyPr/>
        <a:lstStyle/>
        <a:p>
          <a:r>
            <a:rPr lang="en-US" smtClean="0">
              <a:solidFill>
                <a:schemeClr val="tx2"/>
              </a:solidFill>
            </a:rPr>
            <a:t>Silent procedure (decisions of less substantial nature)</a:t>
          </a:r>
          <a:endParaRPr lang="en-US" dirty="0">
            <a:solidFill>
              <a:schemeClr val="tx2"/>
            </a:solidFill>
          </a:endParaRPr>
        </a:p>
      </dgm:t>
    </dgm:pt>
    <dgm:pt modelId="{952DF6F0-7DFE-491F-85D6-81C7D436FEBE}" type="parTrans" cxnId="{812B4C0B-5693-4F17-A96A-F69F93B4DDE3}">
      <dgm:prSet/>
      <dgm:spPr/>
      <dgm:t>
        <a:bodyPr/>
        <a:lstStyle/>
        <a:p>
          <a:endParaRPr lang="en-US"/>
        </a:p>
      </dgm:t>
    </dgm:pt>
    <dgm:pt modelId="{C3DE1C85-6987-4EC3-BB30-2682F7988ABC}" type="sibTrans" cxnId="{812B4C0B-5693-4F17-A96A-F69F93B4DDE3}">
      <dgm:prSet/>
      <dgm:spPr/>
      <dgm:t>
        <a:bodyPr/>
        <a:lstStyle/>
        <a:p>
          <a:endParaRPr lang="en-US"/>
        </a:p>
      </dgm:t>
    </dgm:pt>
    <dgm:pt modelId="{F643901D-FFF7-43ED-A777-2C46E5B92C97}">
      <dgm:prSet/>
      <dgm:spPr/>
      <dgm:t>
        <a:bodyPr/>
        <a:lstStyle/>
        <a:p>
          <a:r>
            <a:rPr lang="en-US" smtClean="0">
              <a:solidFill>
                <a:schemeClr val="tx2"/>
              </a:solidFill>
            </a:rPr>
            <a:t>Specific procedure for the adoption of the guidelines (quorum four fifths, no written or silent procedure)</a:t>
          </a:r>
          <a:endParaRPr lang="en-US" dirty="0">
            <a:solidFill>
              <a:schemeClr val="tx2"/>
            </a:solidFill>
          </a:endParaRPr>
        </a:p>
      </dgm:t>
    </dgm:pt>
    <dgm:pt modelId="{84555770-5F14-4BBB-8FAC-AE48C1794F90}" type="parTrans" cxnId="{5A1C69DA-6E9A-417D-AC0B-633A430B3CA5}">
      <dgm:prSet/>
      <dgm:spPr/>
      <dgm:t>
        <a:bodyPr/>
        <a:lstStyle/>
        <a:p>
          <a:endParaRPr lang="en-US"/>
        </a:p>
      </dgm:t>
    </dgm:pt>
    <dgm:pt modelId="{5007872A-728A-4C01-A419-2E3112BFD4DC}" type="sibTrans" cxnId="{5A1C69DA-6E9A-417D-AC0B-633A430B3CA5}">
      <dgm:prSet/>
      <dgm:spPr/>
      <dgm:t>
        <a:bodyPr/>
        <a:lstStyle/>
        <a:p>
          <a:endParaRPr lang="en-US"/>
        </a:p>
      </dgm:t>
    </dgm:pt>
    <dgm:pt modelId="{018E237F-EE15-421D-A078-13FCC7F7DC16}">
      <dgm:prSet/>
      <dgm:spPr/>
      <dgm:t>
        <a:bodyPr/>
        <a:lstStyle/>
        <a:p>
          <a:r>
            <a:rPr lang="en-US" smtClean="0">
              <a:solidFill>
                <a:schemeClr val="tx2"/>
              </a:solidFill>
            </a:rPr>
            <a:t>In camera meetings and confidentiality</a:t>
          </a:r>
          <a:endParaRPr lang="en-US" dirty="0">
            <a:solidFill>
              <a:schemeClr val="tx2"/>
            </a:solidFill>
          </a:endParaRPr>
        </a:p>
      </dgm:t>
    </dgm:pt>
    <dgm:pt modelId="{85853351-C2D6-4CDB-82D9-7816AEE114DA}" type="parTrans" cxnId="{79A48337-74DE-4B76-B7BE-6D9BDFA6D214}">
      <dgm:prSet/>
      <dgm:spPr/>
      <dgm:t>
        <a:bodyPr/>
        <a:lstStyle/>
        <a:p>
          <a:endParaRPr lang="en-US"/>
        </a:p>
      </dgm:t>
    </dgm:pt>
    <dgm:pt modelId="{1C0A5373-F9B7-4672-A326-08BD053F52A2}" type="sibTrans" cxnId="{79A48337-74DE-4B76-B7BE-6D9BDFA6D214}">
      <dgm:prSet/>
      <dgm:spPr/>
      <dgm:t>
        <a:bodyPr/>
        <a:lstStyle/>
        <a:p>
          <a:endParaRPr lang="en-US"/>
        </a:p>
      </dgm:t>
    </dgm:pt>
    <dgm:pt modelId="{8BB9E9A9-ACA0-4D8B-9C5C-AA1B84F5E419}">
      <dgm:prSet/>
      <dgm:spPr/>
      <dgm:t>
        <a:bodyPr/>
        <a:lstStyle/>
        <a:p>
          <a:r>
            <a:rPr lang="en-US" smtClean="0">
              <a:solidFill>
                <a:schemeClr val="tx2"/>
              </a:solidFill>
            </a:rPr>
            <a:t>Distribution of List of College decisions (within two working days) and Minutes of meetings</a:t>
          </a:r>
          <a:endParaRPr lang="en-US" dirty="0">
            <a:solidFill>
              <a:schemeClr val="tx2"/>
            </a:solidFill>
          </a:endParaRPr>
        </a:p>
      </dgm:t>
    </dgm:pt>
    <dgm:pt modelId="{9D6953D0-252E-488B-B948-31F8B00618F1}" type="parTrans" cxnId="{171C918D-0357-4980-A82A-01FE8C6A5E29}">
      <dgm:prSet/>
      <dgm:spPr/>
      <dgm:t>
        <a:bodyPr/>
        <a:lstStyle/>
        <a:p>
          <a:endParaRPr lang="en-US"/>
        </a:p>
      </dgm:t>
    </dgm:pt>
    <dgm:pt modelId="{F7FE2F97-5740-4D3A-BECE-3815FB33D9C1}" type="sibTrans" cxnId="{171C918D-0357-4980-A82A-01FE8C6A5E29}">
      <dgm:prSet/>
      <dgm:spPr/>
      <dgm:t>
        <a:bodyPr/>
        <a:lstStyle/>
        <a:p>
          <a:endParaRPr lang="en-US"/>
        </a:p>
      </dgm:t>
    </dgm:pt>
    <dgm:pt modelId="{168117BA-53F7-4147-BBDE-232C256B43FE}" type="pres">
      <dgm:prSet presAssocID="{6C0E1E06-773E-41C0-A3AB-00D93403C0A6}" presName="CompostProcess" presStyleCnt="0">
        <dgm:presLayoutVars>
          <dgm:dir/>
          <dgm:resizeHandles val="exact"/>
        </dgm:presLayoutVars>
      </dgm:prSet>
      <dgm:spPr/>
    </dgm:pt>
    <dgm:pt modelId="{238AF484-5062-45F1-81E3-4DCCC6575561}" type="pres">
      <dgm:prSet presAssocID="{6C0E1E06-773E-41C0-A3AB-00D93403C0A6}" presName="arrow" presStyleLbl="bgShp" presStyleIdx="0" presStyleCnt="1" custLinFactNeighborX="0" custLinFactNeighborY="0"/>
      <dgm:spPr/>
    </dgm:pt>
    <dgm:pt modelId="{ED1A71B9-F7A7-48B3-A98F-4FF7B0B5DBE1}" type="pres">
      <dgm:prSet presAssocID="{6C0E1E06-773E-41C0-A3AB-00D93403C0A6}" presName="linearProcess" presStyleCnt="0"/>
      <dgm:spPr/>
    </dgm:pt>
    <dgm:pt modelId="{C02C2C49-9E81-45F9-B40F-6FB7BF36D707}" type="pres">
      <dgm:prSet presAssocID="{F2F40394-EEE0-4BC4-BE24-77FA983D1E8F}" presName="textNode" presStyleLbl="node1" presStyleIdx="0" presStyleCnt="8" custLinFactX="200000" custLinFactNeighborX="234357" custLinFactNeighborY="1114">
        <dgm:presLayoutVars>
          <dgm:bulletEnabled val="1"/>
        </dgm:presLayoutVars>
      </dgm:prSet>
      <dgm:spPr/>
    </dgm:pt>
    <dgm:pt modelId="{5109DAA5-37DC-4B64-841F-8725E3EA2CE4}" type="pres">
      <dgm:prSet presAssocID="{5B9362E8-D1E8-4C19-B0EE-55B35564652B}" presName="sibTrans" presStyleCnt="0"/>
      <dgm:spPr/>
    </dgm:pt>
    <dgm:pt modelId="{E5D95201-62FF-4C96-95FC-6D41DFEF1CE2}" type="pres">
      <dgm:prSet presAssocID="{DF0A55C8-5C2E-4044-9EC6-1C21A9FE8A07}" presName="textNode" presStyleLbl="node1" presStyleIdx="1" presStyleCnt="8" custLinFactNeighborX="-12173" custLinFactNeighborY="954">
        <dgm:presLayoutVars>
          <dgm:bulletEnabled val="1"/>
        </dgm:presLayoutVars>
      </dgm:prSet>
      <dgm:spPr/>
      <dgm:t>
        <a:bodyPr/>
        <a:lstStyle/>
        <a:p>
          <a:endParaRPr lang="en-US"/>
        </a:p>
      </dgm:t>
    </dgm:pt>
    <dgm:pt modelId="{B48F8DE2-EE8F-4325-AF0A-DC3182A4FA3C}" type="pres">
      <dgm:prSet presAssocID="{2A01294F-A521-41EC-BFA0-3C332DE476A8}" presName="sibTrans" presStyleCnt="0"/>
      <dgm:spPr/>
    </dgm:pt>
    <dgm:pt modelId="{FD0747CA-D6DD-4E69-BA23-FE7D98AF2D22}" type="pres">
      <dgm:prSet presAssocID="{A0C0ADA4-325E-42D8-80FF-4411A65B6FF2}" presName="textNode" presStyleLbl="node1" presStyleIdx="2" presStyleCnt="8" custLinFactX="-200000" custLinFactNeighborX="-200663" custLinFactNeighborY="1124">
        <dgm:presLayoutVars>
          <dgm:bulletEnabled val="1"/>
        </dgm:presLayoutVars>
      </dgm:prSet>
      <dgm:spPr/>
    </dgm:pt>
    <dgm:pt modelId="{56D904BE-22EE-45D6-9F9F-58442D447D01}" type="pres">
      <dgm:prSet presAssocID="{53A13C54-276A-4884-86D8-FAE814BF489C}" presName="sibTrans" presStyleCnt="0"/>
      <dgm:spPr/>
    </dgm:pt>
    <dgm:pt modelId="{E0BF963D-73A8-4A4D-AD06-27528CA8EF5E}" type="pres">
      <dgm:prSet presAssocID="{50F313BA-980C-458E-B8A6-1D4A532FE4E7}" presName="textNode" presStyleLbl="node1" presStyleIdx="3" presStyleCnt="8">
        <dgm:presLayoutVars>
          <dgm:bulletEnabled val="1"/>
        </dgm:presLayoutVars>
      </dgm:prSet>
      <dgm:spPr/>
    </dgm:pt>
    <dgm:pt modelId="{8BF236AA-BF22-4372-B116-256B6EFDBF23}" type="pres">
      <dgm:prSet presAssocID="{66C6ED89-AADE-4DA9-8E23-2782FA5F550D}" presName="sibTrans" presStyleCnt="0"/>
      <dgm:spPr/>
    </dgm:pt>
    <dgm:pt modelId="{0FB2B0BE-FBBA-4E25-AD6C-667C0CE4C5D0}" type="pres">
      <dgm:prSet presAssocID="{9BFB4DD3-4BFF-46C0-BFB0-A6C5BCB699E1}" presName="textNode" presStyleLbl="node1" presStyleIdx="4" presStyleCnt="8">
        <dgm:presLayoutVars>
          <dgm:bulletEnabled val="1"/>
        </dgm:presLayoutVars>
      </dgm:prSet>
      <dgm:spPr/>
    </dgm:pt>
    <dgm:pt modelId="{598353F5-098D-4ACF-AD1A-A226D37B11B6}" type="pres">
      <dgm:prSet presAssocID="{C3DE1C85-6987-4EC3-BB30-2682F7988ABC}" presName="sibTrans" presStyleCnt="0"/>
      <dgm:spPr/>
    </dgm:pt>
    <dgm:pt modelId="{5650C460-B7E4-4634-AB70-F0700DC6A7D3}" type="pres">
      <dgm:prSet presAssocID="{F643901D-FFF7-43ED-A777-2C46E5B92C97}" presName="textNode" presStyleLbl="node1" presStyleIdx="5" presStyleCnt="8">
        <dgm:presLayoutVars>
          <dgm:bulletEnabled val="1"/>
        </dgm:presLayoutVars>
      </dgm:prSet>
      <dgm:spPr/>
    </dgm:pt>
    <dgm:pt modelId="{F65D6243-499C-47D3-8634-EC8327A5374B}" type="pres">
      <dgm:prSet presAssocID="{5007872A-728A-4C01-A419-2E3112BFD4DC}" presName="sibTrans" presStyleCnt="0"/>
      <dgm:spPr/>
    </dgm:pt>
    <dgm:pt modelId="{5E063746-EE07-4368-9C37-695C835EA8AA}" type="pres">
      <dgm:prSet presAssocID="{018E237F-EE15-421D-A078-13FCC7F7DC16}" presName="textNode" presStyleLbl="node1" presStyleIdx="6" presStyleCnt="8">
        <dgm:presLayoutVars>
          <dgm:bulletEnabled val="1"/>
        </dgm:presLayoutVars>
      </dgm:prSet>
      <dgm:spPr/>
    </dgm:pt>
    <dgm:pt modelId="{4FFB17E5-B79F-408B-8AD8-B3B1BE618AF4}" type="pres">
      <dgm:prSet presAssocID="{1C0A5373-F9B7-4672-A326-08BD053F52A2}" presName="sibTrans" presStyleCnt="0"/>
      <dgm:spPr/>
    </dgm:pt>
    <dgm:pt modelId="{ADB56C75-9888-4A48-9538-55B9FDF68526}" type="pres">
      <dgm:prSet presAssocID="{8BB9E9A9-ACA0-4D8B-9C5C-AA1B84F5E419}" presName="textNode" presStyleLbl="node1" presStyleIdx="7" presStyleCnt="8">
        <dgm:presLayoutVars>
          <dgm:bulletEnabled val="1"/>
        </dgm:presLayoutVars>
      </dgm:prSet>
      <dgm:spPr/>
    </dgm:pt>
  </dgm:ptLst>
  <dgm:cxnLst>
    <dgm:cxn modelId="{7A0AFB42-578F-4CD7-BE2A-453015AE5580}" type="presOf" srcId="{F643901D-FFF7-43ED-A777-2C46E5B92C97}" destId="{5650C460-B7E4-4634-AB70-F0700DC6A7D3}" srcOrd="0" destOrd="0" presId="urn:microsoft.com/office/officeart/2005/8/layout/hProcess9"/>
    <dgm:cxn modelId="{BF8BBF27-6948-465A-9831-0F7AC9B66CAA}" srcId="{6C0E1E06-773E-41C0-A3AB-00D93403C0A6}" destId="{F2F40394-EEE0-4BC4-BE24-77FA983D1E8F}" srcOrd="0" destOrd="0" parTransId="{D206685B-B782-45F3-8FFA-8367C2EF2ECC}" sibTransId="{5B9362E8-D1E8-4C19-B0EE-55B35564652B}"/>
    <dgm:cxn modelId="{702F52D7-C155-48FD-A605-3BC00E7CA1ED}" srcId="{6C0E1E06-773E-41C0-A3AB-00D93403C0A6}" destId="{A0C0ADA4-325E-42D8-80FF-4411A65B6FF2}" srcOrd="2" destOrd="0" parTransId="{1DA773C7-68C8-4E71-AB37-3E8EF5436448}" sibTransId="{53A13C54-276A-4884-86D8-FAE814BF489C}"/>
    <dgm:cxn modelId="{C6DB54ED-97E4-420C-9B95-8946C60D9811}" srcId="{6C0E1E06-773E-41C0-A3AB-00D93403C0A6}" destId="{50F313BA-980C-458E-B8A6-1D4A532FE4E7}" srcOrd="3" destOrd="0" parTransId="{FFD86745-77CE-4DA2-99A8-824606C6836F}" sibTransId="{66C6ED89-AADE-4DA9-8E23-2782FA5F550D}"/>
    <dgm:cxn modelId="{5A1C69DA-6E9A-417D-AC0B-633A430B3CA5}" srcId="{6C0E1E06-773E-41C0-A3AB-00D93403C0A6}" destId="{F643901D-FFF7-43ED-A777-2C46E5B92C97}" srcOrd="5" destOrd="0" parTransId="{84555770-5F14-4BBB-8FAC-AE48C1794F90}" sibTransId="{5007872A-728A-4C01-A419-2E3112BFD4DC}"/>
    <dgm:cxn modelId="{812B4C0B-5693-4F17-A96A-F69F93B4DDE3}" srcId="{6C0E1E06-773E-41C0-A3AB-00D93403C0A6}" destId="{9BFB4DD3-4BFF-46C0-BFB0-A6C5BCB699E1}" srcOrd="4" destOrd="0" parTransId="{952DF6F0-7DFE-491F-85D6-81C7D436FEBE}" sibTransId="{C3DE1C85-6987-4EC3-BB30-2682F7988ABC}"/>
    <dgm:cxn modelId="{56EF48F5-885D-429F-BF9F-785D9AD85299}" type="presOf" srcId="{F2F40394-EEE0-4BC4-BE24-77FA983D1E8F}" destId="{C02C2C49-9E81-45F9-B40F-6FB7BF36D707}" srcOrd="0" destOrd="0" presId="urn:microsoft.com/office/officeart/2005/8/layout/hProcess9"/>
    <dgm:cxn modelId="{A36F614D-4B3C-4C63-8EAE-209835B256BB}" srcId="{6C0E1E06-773E-41C0-A3AB-00D93403C0A6}" destId="{DF0A55C8-5C2E-4044-9EC6-1C21A9FE8A07}" srcOrd="1" destOrd="0" parTransId="{FE8507E8-E3A2-4E05-BD7C-C597C015287B}" sibTransId="{2A01294F-A521-41EC-BFA0-3C332DE476A8}"/>
    <dgm:cxn modelId="{EF0C99E8-BAB6-4047-AD4B-64146CCC0DF8}" type="presOf" srcId="{A0C0ADA4-325E-42D8-80FF-4411A65B6FF2}" destId="{FD0747CA-D6DD-4E69-BA23-FE7D98AF2D22}" srcOrd="0" destOrd="0" presId="urn:microsoft.com/office/officeart/2005/8/layout/hProcess9"/>
    <dgm:cxn modelId="{2289000D-8B2E-48B1-B622-162A482BF6A2}" type="presOf" srcId="{018E237F-EE15-421D-A078-13FCC7F7DC16}" destId="{5E063746-EE07-4368-9C37-695C835EA8AA}" srcOrd="0" destOrd="0" presId="urn:microsoft.com/office/officeart/2005/8/layout/hProcess9"/>
    <dgm:cxn modelId="{A14347F2-B2C5-4BE8-8EB2-0E9F442EAAE5}" type="presOf" srcId="{DF0A55C8-5C2E-4044-9EC6-1C21A9FE8A07}" destId="{E5D95201-62FF-4C96-95FC-6D41DFEF1CE2}" srcOrd="0" destOrd="0" presId="urn:microsoft.com/office/officeart/2005/8/layout/hProcess9"/>
    <dgm:cxn modelId="{BFED8819-0622-4EE4-9E16-55337FD82F80}" type="presOf" srcId="{8BB9E9A9-ACA0-4D8B-9C5C-AA1B84F5E419}" destId="{ADB56C75-9888-4A48-9538-55B9FDF68526}" srcOrd="0" destOrd="0" presId="urn:microsoft.com/office/officeart/2005/8/layout/hProcess9"/>
    <dgm:cxn modelId="{171C918D-0357-4980-A82A-01FE8C6A5E29}" srcId="{6C0E1E06-773E-41C0-A3AB-00D93403C0A6}" destId="{8BB9E9A9-ACA0-4D8B-9C5C-AA1B84F5E419}" srcOrd="7" destOrd="0" parTransId="{9D6953D0-252E-488B-B948-31F8B00618F1}" sibTransId="{F7FE2F97-5740-4D3A-BECE-3815FB33D9C1}"/>
    <dgm:cxn modelId="{35ECB61B-FF0E-41E8-A0CC-D5CF2AE8149B}" type="presOf" srcId="{50F313BA-980C-458E-B8A6-1D4A532FE4E7}" destId="{E0BF963D-73A8-4A4D-AD06-27528CA8EF5E}" srcOrd="0" destOrd="0" presId="urn:microsoft.com/office/officeart/2005/8/layout/hProcess9"/>
    <dgm:cxn modelId="{79A48337-74DE-4B76-B7BE-6D9BDFA6D214}" srcId="{6C0E1E06-773E-41C0-A3AB-00D93403C0A6}" destId="{018E237F-EE15-421D-A078-13FCC7F7DC16}" srcOrd="6" destOrd="0" parTransId="{85853351-C2D6-4CDB-82D9-7816AEE114DA}" sibTransId="{1C0A5373-F9B7-4672-A326-08BD053F52A2}"/>
    <dgm:cxn modelId="{393252B5-48B9-4C14-A968-59833A102CAF}" type="presOf" srcId="{9BFB4DD3-4BFF-46C0-BFB0-A6C5BCB699E1}" destId="{0FB2B0BE-FBBA-4E25-AD6C-667C0CE4C5D0}" srcOrd="0" destOrd="0" presId="urn:microsoft.com/office/officeart/2005/8/layout/hProcess9"/>
    <dgm:cxn modelId="{36E820BF-9DD3-4EFE-B3C1-B2394C71DDA0}" type="presOf" srcId="{6C0E1E06-773E-41C0-A3AB-00D93403C0A6}" destId="{168117BA-53F7-4147-BBDE-232C256B43FE}" srcOrd="0" destOrd="0" presId="urn:microsoft.com/office/officeart/2005/8/layout/hProcess9"/>
    <dgm:cxn modelId="{F07D6814-6CBB-4D76-BA26-54776A602413}" type="presParOf" srcId="{168117BA-53F7-4147-BBDE-232C256B43FE}" destId="{238AF484-5062-45F1-81E3-4DCCC6575561}" srcOrd="0" destOrd="0" presId="urn:microsoft.com/office/officeart/2005/8/layout/hProcess9"/>
    <dgm:cxn modelId="{95973A15-B8E8-4EB8-91A4-C3EFA48D245B}" type="presParOf" srcId="{168117BA-53F7-4147-BBDE-232C256B43FE}" destId="{ED1A71B9-F7A7-48B3-A98F-4FF7B0B5DBE1}" srcOrd="1" destOrd="0" presId="urn:microsoft.com/office/officeart/2005/8/layout/hProcess9"/>
    <dgm:cxn modelId="{D8825362-C79F-476C-A572-7F5E1C70F0AC}" type="presParOf" srcId="{ED1A71B9-F7A7-48B3-A98F-4FF7B0B5DBE1}" destId="{C02C2C49-9E81-45F9-B40F-6FB7BF36D707}" srcOrd="0" destOrd="0" presId="urn:microsoft.com/office/officeart/2005/8/layout/hProcess9"/>
    <dgm:cxn modelId="{F29D6B4F-27C7-42B0-A7A3-120EB0FF8581}" type="presParOf" srcId="{ED1A71B9-F7A7-48B3-A98F-4FF7B0B5DBE1}" destId="{5109DAA5-37DC-4B64-841F-8725E3EA2CE4}" srcOrd="1" destOrd="0" presId="urn:microsoft.com/office/officeart/2005/8/layout/hProcess9"/>
    <dgm:cxn modelId="{822110FC-6F15-4135-9AD9-4886E406E014}" type="presParOf" srcId="{ED1A71B9-F7A7-48B3-A98F-4FF7B0B5DBE1}" destId="{E5D95201-62FF-4C96-95FC-6D41DFEF1CE2}" srcOrd="2" destOrd="0" presId="urn:microsoft.com/office/officeart/2005/8/layout/hProcess9"/>
    <dgm:cxn modelId="{D2A69EFB-F840-4913-A202-6653D5574609}" type="presParOf" srcId="{ED1A71B9-F7A7-48B3-A98F-4FF7B0B5DBE1}" destId="{B48F8DE2-EE8F-4325-AF0A-DC3182A4FA3C}" srcOrd="3" destOrd="0" presId="urn:microsoft.com/office/officeart/2005/8/layout/hProcess9"/>
    <dgm:cxn modelId="{AF0BEE1C-D233-429B-83DA-6B390118E9CF}" type="presParOf" srcId="{ED1A71B9-F7A7-48B3-A98F-4FF7B0B5DBE1}" destId="{FD0747CA-D6DD-4E69-BA23-FE7D98AF2D22}" srcOrd="4" destOrd="0" presId="urn:microsoft.com/office/officeart/2005/8/layout/hProcess9"/>
    <dgm:cxn modelId="{091E4D49-F70B-46AF-9BC7-385C658209D9}" type="presParOf" srcId="{ED1A71B9-F7A7-48B3-A98F-4FF7B0B5DBE1}" destId="{56D904BE-22EE-45D6-9F9F-58442D447D01}" srcOrd="5" destOrd="0" presId="urn:microsoft.com/office/officeart/2005/8/layout/hProcess9"/>
    <dgm:cxn modelId="{2FFBBE3A-DE07-445D-A7A1-6DE54EE037F7}" type="presParOf" srcId="{ED1A71B9-F7A7-48B3-A98F-4FF7B0B5DBE1}" destId="{E0BF963D-73A8-4A4D-AD06-27528CA8EF5E}" srcOrd="6" destOrd="0" presId="urn:microsoft.com/office/officeart/2005/8/layout/hProcess9"/>
    <dgm:cxn modelId="{48EA2C8D-3766-4AFC-822B-785C5611E5A7}" type="presParOf" srcId="{ED1A71B9-F7A7-48B3-A98F-4FF7B0B5DBE1}" destId="{8BF236AA-BF22-4372-B116-256B6EFDBF23}" srcOrd="7" destOrd="0" presId="urn:microsoft.com/office/officeart/2005/8/layout/hProcess9"/>
    <dgm:cxn modelId="{21ADE33E-C27D-4C23-997E-225EFF1BC8B4}" type="presParOf" srcId="{ED1A71B9-F7A7-48B3-A98F-4FF7B0B5DBE1}" destId="{0FB2B0BE-FBBA-4E25-AD6C-667C0CE4C5D0}" srcOrd="8" destOrd="0" presId="urn:microsoft.com/office/officeart/2005/8/layout/hProcess9"/>
    <dgm:cxn modelId="{9859A821-743C-444E-BCF2-174A38A871DF}" type="presParOf" srcId="{ED1A71B9-F7A7-48B3-A98F-4FF7B0B5DBE1}" destId="{598353F5-098D-4ACF-AD1A-A226D37B11B6}" srcOrd="9" destOrd="0" presId="urn:microsoft.com/office/officeart/2005/8/layout/hProcess9"/>
    <dgm:cxn modelId="{83CCF8E8-1DF9-4316-8587-9B95DD3F15A5}" type="presParOf" srcId="{ED1A71B9-F7A7-48B3-A98F-4FF7B0B5DBE1}" destId="{5650C460-B7E4-4634-AB70-F0700DC6A7D3}" srcOrd="10" destOrd="0" presId="urn:microsoft.com/office/officeart/2005/8/layout/hProcess9"/>
    <dgm:cxn modelId="{AF249ACF-87FF-4630-9E7D-5140BD8E6D87}" type="presParOf" srcId="{ED1A71B9-F7A7-48B3-A98F-4FF7B0B5DBE1}" destId="{F65D6243-499C-47D3-8634-EC8327A5374B}" srcOrd="11" destOrd="0" presId="urn:microsoft.com/office/officeart/2005/8/layout/hProcess9"/>
    <dgm:cxn modelId="{A9DAC576-7DB0-414C-A7AF-236E8F73FB98}" type="presParOf" srcId="{ED1A71B9-F7A7-48B3-A98F-4FF7B0B5DBE1}" destId="{5E063746-EE07-4368-9C37-695C835EA8AA}" srcOrd="12" destOrd="0" presId="urn:microsoft.com/office/officeart/2005/8/layout/hProcess9"/>
    <dgm:cxn modelId="{9A61CD70-0995-48C3-A049-00FE4040114E}" type="presParOf" srcId="{ED1A71B9-F7A7-48B3-A98F-4FF7B0B5DBE1}" destId="{4FFB17E5-B79F-408B-8AD8-B3B1BE618AF4}" srcOrd="13" destOrd="0" presId="urn:microsoft.com/office/officeart/2005/8/layout/hProcess9"/>
    <dgm:cxn modelId="{B29B9790-DA4F-4563-8600-061E2BB2745B}" type="presParOf" srcId="{ED1A71B9-F7A7-48B3-A98F-4FF7B0B5DBE1}" destId="{ADB56C75-9888-4A48-9538-55B9FDF68526}" srcOrd="1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42C9D7-D53C-41A9-9F50-642287BB8F6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4FA8CE9-7134-4B84-B4E3-F36DDC1FFEF7}">
      <dgm:prSet custT="1"/>
      <dgm:spPr/>
      <dgm:t>
        <a:bodyPr/>
        <a:lstStyle/>
        <a:p>
          <a:pPr rtl="0"/>
          <a:r>
            <a:rPr lang="it-IT" sz="1600" b="1" i="0" dirty="0" smtClean="0"/>
            <a:t>Monitor and </a:t>
          </a:r>
          <a:r>
            <a:rPr lang="it-IT" sz="1600" b="1" i="0" dirty="0" err="1" smtClean="0"/>
            <a:t>direct</a:t>
          </a:r>
          <a:r>
            <a:rPr lang="it-IT" sz="1600" b="1" i="0" dirty="0" smtClean="0"/>
            <a:t> the</a:t>
          </a:r>
        </a:p>
        <a:p>
          <a:pPr rtl="0"/>
          <a:r>
            <a:rPr lang="it-IT" sz="1600" b="1" i="0" dirty="0" smtClean="0"/>
            <a:t> </a:t>
          </a:r>
          <a:r>
            <a:rPr lang="it-IT" sz="1600" b="1" i="0" dirty="0" err="1" smtClean="0"/>
            <a:t>investigations</a:t>
          </a:r>
          <a:r>
            <a:rPr lang="it-IT" sz="1600" b="1" i="0" dirty="0" smtClean="0"/>
            <a:t>/</a:t>
          </a:r>
        </a:p>
        <a:p>
          <a:pPr rtl="0"/>
          <a:r>
            <a:rPr lang="it-IT" sz="1600" b="1" i="0" dirty="0" err="1" smtClean="0"/>
            <a:t>prosecutions</a:t>
          </a:r>
          <a:r>
            <a:rPr lang="it-IT" sz="1600" b="1" i="0" dirty="0" smtClean="0"/>
            <a:t> </a:t>
          </a:r>
          <a:r>
            <a:rPr lang="it-IT" sz="1600" b="0" i="0" dirty="0" err="1" smtClean="0"/>
            <a:t>conducted</a:t>
          </a:r>
          <a:r>
            <a:rPr lang="it-IT" sz="1600" b="0" i="0" dirty="0" smtClean="0"/>
            <a:t> by EDP (H) </a:t>
          </a:r>
        </a:p>
        <a:p>
          <a:pPr rtl="0"/>
          <a:endParaRPr lang="en-US" sz="1600" dirty="0"/>
        </a:p>
      </dgm:t>
    </dgm:pt>
    <dgm:pt modelId="{7125FE28-DF0E-4B41-91F4-B6369922B0F8}" type="parTrans" cxnId="{24253457-6B85-409C-BE7F-73C159D579A3}">
      <dgm:prSet/>
      <dgm:spPr/>
      <dgm:t>
        <a:bodyPr/>
        <a:lstStyle/>
        <a:p>
          <a:endParaRPr lang="en-US"/>
        </a:p>
      </dgm:t>
    </dgm:pt>
    <dgm:pt modelId="{E4C5088B-2B41-45F3-AC7F-5F0F334F6F07}" type="sibTrans" cxnId="{24253457-6B85-409C-BE7F-73C159D579A3}">
      <dgm:prSet/>
      <dgm:spPr/>
      <dgm:t>
        <a:bodyPr/>
        <a:lstStyle/>
        <a:p>
          <a:endParaRPr lang="en-US"/>
        </a:p>
      </dgm:t>
    </dgm:pt>
    <dgm:pt modelId="{F1D4FE27-9390-4627-8D48-D4EDD3A912B3}">
      <dgm:prSet custT="1"/>
      <dgm:spPr/>
      <dgm:t>
        <a:bodyPr/>
        <a:lstStyle/>
        <a:p>
          <a:pPr rtl="0"/>
          <a:r>
            <a:rPr lang="it-IT" sz="1600" b="1" i="0" dirty="0" err="1" smtClean="0"/>
            <a:t>Review</a:t>
          </a:r>
          <a:r>
            <a:rPr lang="it-IT" sz="1600" b="1" i="0" dirty="0" smtClean="0"/>
            <a:t> and monitor the </a:t>
          </a:r>
          <a:r>
            <a:rPr lang="it-IT" sz="1600" b="1" i="0" dirty="0" err="1" smtClean="0"/>
            <a:t>EPPO’s</a:t>
          </a:r>
          <a:r>
            <a:rPr lang="it-IT" sz="1600" b="1" i="0" dirty="0" smtClean="0"/>
            <a:t> </a:t>
          </a:r>
          <a:r>
            <a:rPr lang="it-IT" sz="1600" b="1" i="0" dirty="0" err="1" smtClean="0"/>
            <a:t>competence</a:t>
          </a:r>
          <a:r>
            <a:rPr lang="it-IT" sz="1600" b="1" i="0" dirty="0" smtClean="0"/>
            <a:t> </a:t>
          </a:r>
          <a:r>
            <a:rPr lang="it-IT" sz="1600" b="0" i="0" dirty="0" err="1" smtClean="0"/>
            <a:t>throughout</a:t>
          </a:r>
          <a:r>
            <a:rPr lang="it-IT" sz="1600" b="0" i="0" dirty="0" smtClean="0"/>
            <a:t> the </a:t>
          </a:r>
          <a:r>
            <a:rPr lang="it-IT" sz="1600" b="0" i="0" dirty="0" err="1" smtClean="0"/>
            <a:t>investigation</a:t>
          </a:r>
          <a:r>
            <a:rPr lang="it-IT" sz="1600" b="0" i="0" dirty="0" smtClean="0"/>
            <a:t> (e.g. </a:t>
          </a:r>
          <a:r>
            <a:rPr lang="it-IT" sz="1600" b="0" i="0" dirty="0" err="1" smtClean="0"/>
            <a:t>estimated</a:t>
          </a:r>
          <a:r>
            <a:rPr lang="it-IT" sz="1600" b="0" i="0" dirty="0" smtClean="0"/>
            <a:t> vs </a:t>
          </a:r>
          <a:r>
            <a:rPr lang="it-IT" sz="1600" b="0" i="0" dirty="0" err="1" smtClean="0"/>
            <a:t>actual</a:t>
          </a:r>
          <a:r>
            <a:rPr lang="it-IT" sz="1600" b="0" i="0" dirty="0" smtClean="0"/>
            <a:t> </a:t>
          </a:r>
          <a:r>
            <a:rPr lang="it-IT" sz="1600" b="0" i="0" dirty="0" err="1" smtClean="0"/>
            <a:t>damage</a:t>
          </a:r>
          <a:r>
            <a:rPr lang="it-IT" sz="1600" b="0" i="0" dirty="0" smtClean="0"/>
            <a:t>)</a:t>
          </a:r>
          <a:endParaRPr lang="en-US" sz="1600" dirty="0"/>
        </a:p>
      </dgm:t>
    </dgm:pt>
    <dgm:pt modelId="{97D04275-BC4C-4B1A-82AA-65506AC705FC}" type="parTrans" cxnId="{044FCFFB-7E6B-406F-BB77-67FEE684CD34}">
      <dgm:prSet/>
      <dgm:spPr/>
      <dgm:t>
        <a:bodyPr/>
        <a:lstStyle/>
        <a:p>
          <a:endParaRPr lang="en-US"/>
        </a:p>
      </dgm:t>
    </dgm:pt>
    <dgm:pt modelId="{95032179-B4B4-449A-971F-C208922AEE50}" type="sibTrans" cxnId="{044FCFFB-7E6B-406F-BB77-67FEE684CD34}">
      <dgm:prSet/>
      <dgm:spPr/>
      <dgm:t>
        <a:bodyPr/>
        <a:lstStyle/>
        <a:p>
          <a:endParaRPr lang="en-US"/>
        </a:p>
      </dgm:t>
    </dgm:pt>
    <dgm:pt modelId="{28F2A44A-57E1-4EBB-B8D2-07CD24E4AA2E}">
      <dgm:prSet custT="1"/>
      <dgm:spPr/>
      <dgm:t>
        <a:bodyPr/>
        <a:lstStyle/>
        <a:p>
          <a:pPr rtl="0"/>
          <a:r>
            <a:rPr lang="it-IT" sz="1600" b="1" i="0" smtClean="0"/>
            <a:t>Coordination of investigations/prosecutions in corss-border cases</a:t>
          </a:r>
          <a:endParaRPr lang="en-US" sz="1600"/>
        </a:p>
      </dgm:t>
    </dgm:pt>
    <dgm:pt modelId="{785B8EEE-62BA-45BC-83CD-CE38D7A77C53}" type="parTrans" cxnId="{AD9AE273-55EF-492D-9E49-9935F8C2700E}">
      <dgm:prSet/>
      <dgm:spPr/>
      <dgm:t>
        <a:bodyPr/>
        <a:lstStyle/>
        <a:p>
          <a:endParaRPr lang="en-US"/>
        </a:p>
      </dgm:t>
    </dgm:pt>
    <dgm:pt modelId="{C000F2A9-EF83-4ADD-9BF2-8E7420E6AE29}" type="sibTrans" cxnId="{AD9AE273-55EF-492D-9E49-9935F8C2700E}">
      <dgm:prSet/>
      <dgm:spPr/>
      <dgm:t>
        <a:bodyPr/>
        <a:lstStyle/>
        <a:p>
          <a:endParaRPr lang="en-US"/>
        </a:p>
      </dgm:t>
    </dgm:pt>
    <dgm:pt modelId="{BECB804B-16FC-46EA-AC2A-B382D3FFE37C}">
      <dgm:prSet/>
      <dgm:spPr/>
      <dgm:t>
        <a:bodyPr/>
        <a:lstStyle/>
        <a:p>
          <a:pPr rtl="0"/>
          <a:r>
            <a:rPr lang="it-IT" b="0" i="0" dirty="0" err="1" smtClean="0"/>
            <a:t>Ensure</a:t>
          </a:r>
          <a:r>
            <a:rPr lang="it-IT" b="0" i="0" dirty="0" smtClean="0"/>
            <a:t> </a:t>
          </a:r>
          <a:r>
            <a:rPr lang="it-IT" b="1" i="0" dirty="0" err="1" smtClean="0"/>
            <a:t>implementation</a:t>
          </a:r>
          <a:r>
            <a:rPr lang="it-IT" b="1" i="0" dirty="0" smtClean="0"/>
            <a:t> of </a:t>
          </a:r>
          <a:r>
            <a:rPr lang="it-IT" b="1" i="0" dirty="0" err="1" smtClean="0"/>
            <a:t>decisions</a:t>
          </a:r>
          <a:r>
            <a:rPr lang="it-IT" b="1" i="0" dirty="0" smtClean="0"/>
            <a:t> </a:t>
          </a:r>
          <a:r>
            <a:rPr lang="it-IT" b="1" i="0" dirty="0" err="1" smtClean="0"/>
            <a:t>adopted</a:t>
          </a:r>
          <a:r>
            <a:rPr lang="it-IT" b="1" i="0" dirty="0" smtClean="0"/>
            <a:t> by the College </a:t>
          </a:r>
          <a:r>
            <a:rPr lang="it-IT" b="0" i="0" dirty="0" smtClean="0"/>
            <a:t>(Art. 9(2) EPPO </a:t>
          </a:r>
          <a:r>
            <a:rPr lang="it-IT" b="0" i="0" dirty="0" err="1" smtClean="0"/>
            <a:t>Regulation</a:t>
          </a:r>
          <a:r>
            <a:rPr lang="it-IT" b="0" i="0" dirty="0" smtClean="0"/>
            <a:t>)</a:t>
          </a:r>
          <a:endParaRPr lang="en-US" dirty="0"/>
        </a:p>
      </dgm:t>
    </dgm:pt>
    <dgm:pt modelId="{9430F753-26B5-499C-A8C7-439F54B06484}" type="parTrans" cxnId="{CB3BC28D-4174-467C-914B-B20B3DB04B22}">
      <dgm:prSet/>
      <dgm:spPr/>
      <dgm:t>
        <a:bodyPr/>
        <a:lstStyle/>
        <a:p>
          <a:endParaRPr lang="en-US"/>
        </a:p>
      </dgm:t>
    </dgm:pt>
    <dgm:pt modelId="{D4E1AE4D-94EE-40C3-AF12-EAA85029BFFB}" type="sibTrans" cxnId="{CB3BC28D-4174-467C-914B-B20B3DB04B22}">
      <dgm:prSet/>
      <dgm:spPr/>
      <dgm:t>
        <a:bodyPr/>
        <a:lstStyle/>
        <a:p>
          <a:endParaRPr lang="en-US"/>
        </a:p>
      </dgm:t>
    </dgm:pt>
    <dgm:pt modelId="{7FDA6277-2295-4F96-99EE-C71FD8EAF41D}">
      <dgm:prSet/>
      <dgm:spPr/>
      <dgm:t>
        <a:bodyPr/>
        <a:lstStyle/>
        <a:p>
          <a:pPr rtl="0"/>
          <a:r>
            <a:rPr lang="it-IT" b="1" i="0" dirty="0" err="1" smtClean="0"/>
            <a:t>Coherent</a:t>
          </a:r>
          <a:r>
            <a:rPr lang="it-IT" b="1" i="0" dirty="0" smtClean="0"/>
            <a:t> </a:t>
          </a:r>
          <a:r>
            <a:rPr lang="it-IT" b="1" i="0" dirty="0" err="1" smtClean="0"/>
            <a:t>application</a:t>
          </a:r>
          <a:r>
            <a:rPr lang="it-IT" b="1" i="0" dirty="0" smtClean="0"/>
            <a:t> of </a:t>
          </a:r>
          <a:r>
            <a:rPr lang="it-IT" b="1" i="0" dirty="0" err="1" smtClean="0"/>
            <a:t>EPPO’s</a:t>
          </a:r>
          <a:r>
            <a:rPr lang="it-IT" b="1" i="0" dirty="0" smtClean="0"/>
            <a:t> </a:t>
          </a:r>
          <a:r>
            <a:rPr lang="it-IT" b="1" i="0" dirty="0" err="1" smtClean="0"/>
            <a:t>prosecution</a:t>
          </a:r>
          <a:r>
            <a:rPr lang="it-IT" b="1" i="0" dirty="0" smtClean="0"/>
            <a:t> policy </a:t>
          </a:r>
          <a:r>
            <a:rPr lang="it-IT" b="0" i="0" dirty="0" err="1" smtClean="0"/>
            <a:t>throughout</a:t>
          </a:r>
          <a:r>
            <a:rPr lang="it-IT" b="0" i="0" dirty="0" smtClean="0"/>
            <a:t> </a:t>
          </a:r>
          <a:r>
            <a:rPr lang="it-IT" b="0" i="0" dirty="0" err="1" smtClean="0"/>
            <a:t>participating</a:t>
          </a:r>
          <a:r>
            <a:rPr lang="it-IT" b="0" i="0" dirty="0" smtClean="0"/>
            <a:t> </a:t>
          </a:r>
          <a:r>
            <a:rPr lang="it-IT" b="0" i="0" dirty="0" err="1" smtClean="0"/>
            <a:t>MSs</a:t>
          </a:r>
          <a:endParaRPr lang="en-US" dirty="0"/>
        </a:p>
      </dgm:t>
    </dgm:pt>
    <dgm:pt modelId="{523718E8-30DC-4349-A394-5EFB2EB2967C}" type="parTrans" cxnId="{D2988355-E93E-45AD-A224-59113683E08D}">
      <dgm:prSet/>
      <dgm:spPr/>
      <dgm:t>
        <a:bodyPr/>
        <a:lstStyle/>
        <a:p>
          <a:endParaRPr lang="en-US"/>
        </a:p>
      </dgm:t>
    </dgm:pt>
    <dgm:pt modelId="{A63612DC-CBF7-4AEC-B2B0-CE581A17FEF1}" type="sibTrans" cxnId="{D2988355-E93E-45AD-A224-59113683E08D}">
      <dgm:prSet/>
      <dgm:spPr/>
      <dgm:t>
        <a:bodyPr/>
        <a:lstStyle/>
        <a:p>
          <a:endParaRPr lang="en-US"/>
        </a:p>
      </dgm:t>
    </dgm:pt>
    <dgm:pt modelId="{256B647D-21D4-4ACF-A11B-BC780363B7A2}">
      <dgm:prSet/>
      <dgm:spPr/>
      <dgm:t>
        <a:bodyPr/>
        <a:lstStyle/>
        <a:p>
          <a:pPr rtl="0"/>
          <a:r>
            <a:rPr lang="it-IT" b="0" i="0" dirty="0" smtClean="0"/>
            <a:t>Monitor </a:t>
          </a:r>
          <a:r>
            <a:rPr lang="it-IT" b="1" i="0" dirty="0" smtClean="0"/>
            <a:t>reporting </a:t>
          </a:r>
          <a:r>
            <a:rPr lang="it-IT" b="1" i="0" dirty="0" err="1" smtClean="0"/>
            <a:t>obligations</a:t>
          </a:r>
          <a:r>
            <a:rPr lang="it-IT" b="1" i="0" dirty="0" smtClean="0"/>
            <a:t> </a:t>
          </a:r>
          <a:r>
            <a:rPr lang="it-IT" b="1" i="0" dirty="0" err="1" smtClean="0"/>
            <a:t>toward</a:t>
          </a:r>
          <a:r>
            <a:rPr lang="it-IT" b="1" i="0" dirty="0" smtClean="0"/>
            <a:t> </a:t>
          </a:r>
          <a:r>
            <a:rPr lang="it-IT" b="1" i="0" dirty="0" err="1" smtClean="0"/>
            <a:t>IBOAs</a:t>
          </a:r>
          <a:r>
            <a:rPr lang="it-IT" b="1" i="0" dirty="0" smtClean="0"/>
            <a:t> </a:t>
          </a:r>
          <a:r>
            <a:rPr lang="it-IT" b="0" i="0" dirty="0" err="1" smtClean="0"/>
            <a:t>based</a:t>
          </a:r>
          <a:r>
            <a:rPr lang="it-IT" b="0" i="0" dirty="0" smtClean="0"/>
            <a:t> on </a:t>
          </a:r>
          <a:r>
            <a:rPr lang="it-IT" b="0" i="0" dirty="0" err="1" smtClean="0"/>
            <a:t>working</a:t>
          </a:r>
          <a:r>
            <a:rPr lang="it-IT" b="0" i="0" dirty="0" smtClean="0"/>
            <a:t> </a:t>
          </a:r>
          <a:r>
            <a:rPr lang="it-IT" b="0" i="0" dirty="0" err="1" smtClean="0"/>
            <a:t>arrangement</a:t>
          </a:r>
          <a:r>
            <a:rPr lang="it-IT" b="0" i="0" dirty="0" smtClean="0"/>
            <a:t> (e.g. EC, OLAF; </a:t>
          </a:r>
          <a:r>
            <a:rPr lang="it-IT" b="0" i="0" dirty="0" err="1" smtClean="0"/>
            <a:t>Eurojust</a:t>
          </a:r>
          <a:r>
            <a:rPr lang="it-IT" b="0" i="0" dirty="0" smtClean="0"/>
            <a:t>, EIB, etc.)</a:t>
          </a:r>
          <a:endParaRPr lang="en-US" dirty="0"/>
        </a:p>
      </dgm:t>
    </dgm:pt>
    <dgm:pt modelId="{B93B4C76-CE74-4545-B8AF-EEF2414166D4}" type="parTrans" cxnId="{BD2DE04F-D3CF-4E00-8C98-278799FAB632}">
      <dgm:prSet/>
      <dgm:spPr/>
      <dgm:t>
        <a:bodyPr/>
        <a:lstStyle/>
        <a:p>
          <a:endParaRPr lang="en-US"/>
        </a:p>
      </dgm:t>
    </dgm:pt>
    <dgm:pt modelId="{FC4C0411-9710-4951-BC78-3289DFF53235}" type="sibTrans" cxnId="{BD2DE04F-D3CF-4E00-8C98-278799FAB632}">
      <dgm:prSet/>
      <dgm:spPr/>
      <dgm:t>
        <a:bodyPr/>
        <a:lstStyle/>
        <a:p>
          <a:endParaRPr lang="en-US"/>
        </a:p>
      </dgm:t>
    </dgm:pt>
    <dgm:pt modelId="{C81FB162-E319-412C-86D5-845B647EAE45}" type="pres">
      <dgm:prSet presAssocID="{6D42C9D7-D53C-41A9-9F50-642287BB8F69}" presName="Name0" presStyleCnt="0">
        <dgm:presLayoutVars>
          <dgm:dir/>
          <dgm:resizeHandles val="exact"/>
        </dgm:presLayoutVars>
      </dgm:prSet>
      <dgm:spPr/>
    </dgm:pt>
    <dgm:pt modelId="{47968D77-EB49-4482-8195-CD7C986BB59D}" type="pres">
      <dgm:prSet presAssocID="{34FA8CE9-7134-4B84-B4E3-F36DDC1FFEF7}" presName="node" presStyleLbl="node1" presStyleIdx="0" presStyleCnt="6" custScaleX="100818" custScaleY="104587">
        <dgm:presLayoutVars>
          <dgm:bulletEnabled val="1"/>
        </dgm:presLayoutVars>
      </dgm:prSet>
      <dgm:spPr/>
      <dgm:t>
        <a:bodyPr/>
        <a:lstStyle/>
        <a:p>
          <a:endParaRPr lang="en-US"/>
        </a:p>
      </dgm:t>
    </dgm:pt>
    <dgm:pt modelId="{579B36D6-21F8-4012-B4B8-E0B4843982D2}" type="pres">
      <dgm:prSet presAssocID="{E4C5088B-2B41-45F3-AC7F-5F0F334F6F07}" presName="sibTrans" presStyleLbl="sibTrans2D1" presStyleIdx="0" presStyleCnt="5"/>
      <dgm:spPr/>
    </dgm:pt>
    <dgm:pt modelId="{3BFD5AF3-8D2E-4431-86F9-B22021990FDD}" type="pres">
      <dgm:prSet presAssocID="{E4C5088B-2B41-45F3-AC7F-5F0F334F6F07}" presName="connectorText" presStyleLbl="sibTrans2D1" presStyleIdx="0" presStyleCnt="5"/>
      <dgm:spPr/>
    </dgm:pt>
    <dgm:pt modelId="{788E150A-CCD2-4642-B1E3-B1F10A9949F1}" type="pres">
      <dgm:prSet presAssocID="{F1D4FE27-9390-4627-8D48-D4EDD3A912B3}" presName="node" presStyleLbl="node1" presStyleIdx="1" presStyleCnt="6">
        <dgm:presLayoutVars>
          <dgm:bulletEnabled val="1"/>
        </dgm:presLayoutVars>
      </dgm:prSet>
      <dgm:spPr/>
    </dgm:pt>
    <dgm:pt modelId="{25874289-EA9B-4E63-B134-3F8506559824}" type="pres">
      <dgm:prSet presAssocID="{95032179-B4B4-449A-971F-C208922AEE50}" presName="sibTrans" presStyleLbl="sibTrans2D1" presStyleIdx="1" presStyleCnt="5"/>
      <dgm:spPr/>
    </dgm:pt>
    <dgm:pt modelId="{0E58291C-AEF1-4B5B-9BED-85DB29B008F1}" type="pres">
      <dgm:prSet presAssocID="{95032179-B4B4-449A-971F-C208922AEE50}" presName="connectorText" presStyleLbl="sibTrans2D1" presStyleIdx="1" presStyleCnt="5"/>
      <dgm:spPr/>
    </dgm:pt>
    <dgm:pt modelId="{41914843-64C0-4899-96D9-944A006EE6AA}" type="pres">
      <dgm:prSet presAssocID="{28F2A44A-57E1-4EBB-B8D2-07CD24E4AA2E}" presName="node" presStyleLbl="node1" presStyleIdx="2" presStyleCnt="6">
        <dgm:presLayoutVars>
          <dgm:bulletEnabled val="1"/>
        </dgm:presLayoutVars>
      </dgm:prSet>
      <dgm:spPr/>
    </dgm:pt>
    <dgm:pt modelId="{5ED86090-3861-409A-83DD-B16B633E902B}" type="pres">
      <dgm:prSet presAssocID="{C000F2A9-EF83-4ADD-9BF2-8E7420E6AE29}" presName="sibTrans" presStyleLbl="sibTrans2D1" presStyleIdx="2" presStyleCnt="5"/>
      <dgm:spPr/>
    </dgm:pt>
    <dgm:pt modelId="{F2A290D2-C6AB-466F-A795-0BFFEB7D5106}" type="pres">
      <dgm:prSet presAssocID="{C000F2A9-EF83-4ADD-9BF2-8E7420E6AE29}" presName="connectorText" presStyleLbl="sibTrans2D1" presStyleIdx="2" presStyleCnt="5"/>
      <dgm:spPr/>
    </dgm:pt>
    <dgm:pt modelId="{E68DC1B4-C23A-4E24-9F85-AC70232AE230}" type="pres">
      <dgm:prSet presAssocID="{BECB804B-16FC-46EA-AC2A-B382D3FFE37C}" presName="node" presStyleLbl="node1" presStyleIdx="3" presStyleCnt="6">
        <dgm:presLayoutVars>
          <dgm:bulletEnabled val="1"/>
        </dgm:presLayoutVars>
      </dgm:prSet>
      <dgm:spPr/>
    </dgm:pt>
    <dgm:pt modelId="{5C106E0F-5407-49DB-9283-A526FD1AA2A3}" type="pres">
      <dgm:prSet presAssocID="{D4E1AE4D-94EE-40C3-AF12-EAA85029BFFB}" presName="sibTrans" presStyleLbl="sibTrans2D1" presStyleIdx="3" presStyleCnt="5"/>
      <dgm:spPr/>
    </dgm:pt>
    <dgm:pt modelId="{EED85522-71DC-4F8A-84BD-C37464DC8567}" type="pres">
      <dgm:prSet presAssocID="{D4E1AE4D-94EE-40C3-AF12-EAA85029BFFB}" presName="connectorText" presStyleLbl="sibTrans2D1" presStyleIdx="3" presStyleCnt="5"/>
      <dgm:spPr/>
    </dgm:pt>
    <dgm:pt modelId="{4B198361-2DD3-441B-A34F-E90207AA9133}" type="pres">
      <dgm:prSet presAssocID="{7FDA6277-2295-4F96-99EE-C71FD8EAF41D}" presName="node" presStyleLbl="node1" presStyleIdx="4" presStyleCnt="6">
        <dgm:presLayoutVars>
          <dgm:bulletEnabled val="1"/>
        </dgm:presLayoutVars>
      </dgm:prSet>
      <dgm:spPr/>
    </dgm:pt>
    <dgm:pt modelId="{23F1BBA8-D198-4668-90F2-17B54EAA86E6}" type="pres">
      <dgm:prSet presAssocID="{A63612DC-CBF7-4AEC-B2B0-CE581A17FEF1}" presName="sibTrans" presStyleLbl="sibTrans2D1" presStyleIdx="4" presStyleCnt="5"/>
      <dgm:spPr/>
    </dgm:pt>
    <dgm:pt modelId="{C857EDE9-9C79-4E68-92B0-5D01554BA499}" type="pres">
      <dgm:prSet presAssocID="{A63612DC-CBF7-4AEC-B2B0-CE581A17FEF1}" presName="connectorText" presStyleLbl="sibTrans2D1" presStyleIdx="4" presStyleCnt="5"/>
      <dgm:spPr/>
    </dgm:pt>
    <dgm:pt modelId="{AE20EC24-9A2A-44C3-B9FE-1856515D2118}" type="pres">
      <dgm:prSet presAssocID="{256B647D-21D4-4ACF-A11B-BC780363B7A2}" presName="node" presStyleLbl="node1" presStyleIdx="5" presStyleCnt="6">
        <dgm:presLayoutVars>
          <dgm:bulletEnabled val="1"/>
        </dgm:presLayoutVars>
      </dgm:prSet>
      <dgm:spPr/>
    </dgm:pt>
  </dgm:ptLst>
  <dgm:cxnLst>
    <dgm:cxn modelId="{9A227804-C63D-4E46-A195-410E8641319D}" type="presOf" srcId="{D4E1AE4D-94EE-40C3-AF12-EAA85029BFFB}" destId="{5C106E0F-5407-49DB-9283-A526FD1AA2A3}" srcOrd="0" destOrd="0" presId="urn:microsoft.com/office/officeart/2005/8/layout/process1"/>
    <dgm:cxn modelId="{8B91E153-C6C1-4708-8C04-48A2638B82E5}" type="presOf" srcId="{34FA8CE9-7134-4B84-B4E3-F36DDC1FFEF7}" destId="{47968D77-EB49-4482-8195-CD7C986BB59D}" srcOrd="0" destOrd="0" presId="urn:microsoft.com/office/officeart/2005/8/layout/process1"/>
    <dgm:cxn modelId="{5F6241F7-02C9-4D4B-A832-AE1FAB84EB9E}" type="presOf" srcId="{28F2A44A-57E1-4EBB-B8D2-07CD24E4AA2E}" destId="{41914843-64C0-4899-96D9-944A006EE6AA}" srcOrd="0" destOrd="0" presId="urn:microsoft.com/office/officeart/2005/8/layout/process1"/>
    <dgm:cxn modelId="{88BEE43F-14D0-49E4-B0FB-FBC02B6F9163}" type="presOf" srcId="{C000F2A9-EF83-4ADD-9BF2-8E7420E6AE29}" destId="{5ED86090-3861-409A-83DD-B16B633E902B}" srcOrd="0" destOrd="0" presId="urn:microsoft.com/office/officeart/2005/8/layout/process1"/>
    <dgm:cxn modelId="{AD9AE273-55EF-492D-9E49-9935F8C2700E}" srcId="{6D42C9D7-D53C-41A9-9F50-642287BB8F69}" destId="{28F2A44A-57E1-4EBB-B8D2-07CD24E4AA2E}" srcOrd="2" destOrd="0" parTransId="{785B8EEE-62BA-45BC-83CD-CE38D7A77C53}" sibTransId="{C000F2A9-EF83-4ADD-9BF2-8E7420E6AE29}"/>
    <dgm:cxn modelId="{24253457-6B85-409C-BE7F-73C159D579A3}" srcId="{6D42C9D7-D53C-41A9-9F50-642287BB8F69}" destId="{34FA8CE9-7134-4B84-B4E3-F36DDC1FFEF7}" srcOrd="0" destOrd="0" parTransId="{7125FE28-DF0E-4B41-91F4-B6369922B0F8}" sibTransId="{E4C5088B-2B41-45F3-AC7F-5F0F334F6F07}"/>
    <dgm:cxn modelId="{83EC608D-18EF-423A-B4B5-5345714ABB46}" type="presOf" srcId="{256B647D-21D4-4ACF-A11B-BC780363B7A2}" destId="{AE20EC24-9A2A-44C3-B9FE-1856515D2118}" srcOrd="0" destOrd="0" presId="urn:microsoft.com/office/officeart/2005/8/layout/process1"/>
    <dgm:cxn modelId="{90348A4C-8369-46C6-A73E-2CA76F034A1E}" type="presOf" srcId="{D4E1AE4D-94EE-40C3-AF12-EAA85029BFFB}" destId="{EED85522-71DC-4F8A-84BD-C37464DC8567}" srcOrd="1" destOrd="0" presId="urn:microsoft.com/office/officeart/2005/8/layout/process1"/>
    <dgm:cxn modelId="{AD269225-E612-47E2-A5CD-919CFC2B4BED}" type="presOf" srcId="{95032179-B4B4-449A-971F-C208922AEE50}" destId="{25874289-EA9B-4E63-B134-3F8506559824}" srcOrd="0" destOrd="0" presId="urn:microsoft.com/office/officeart/2005/8/layout/process1"/>
    <dgm:cxn modelId="{BD2DE04F-D3CF-4E00-8C98-278799FAB632}" srcId="{6D42C9D7-D53C-41A9-9F50-642287BB8F69}" destId="{256B647D-21D4-4ACF-A11B-BC780363B7A2}" srcOrd="5" destOrd="0" parTransId="{B93B4C76-CE74-4545-B8AF-EEF2414166D4}" sibTransId="{FC4C0411-9710-4951-BC78-3289DFF53235}"/>
    <dgm:cxn modelId="{A1B836D3-2EC3-407C-8547-E552B841BECD}" type="presOf" srcId="{A63612DC-CBF7-4AEC-B2B0-CE581A17FEF1}" destId="{23F1BBA8-D198-4668-90F2-17B54EAA86E6}" srcOrd="0" destOrd="0" presId="urn:microsoft.com/office/officeart/2005/8/layout/process1"/>
    <dgm:cxn modelId="{90D01328-E0C2-434F-94B5-D668A6A94A7D}" type="presOf" srcId="{E4C5088B-2B41-45F3-AC7F-5F0F334F6F07}" destId="{579B36D6-21F8-4012-B4B8-E0B4843982D2}" srcOrd="0" destOrd="0" presId="urn:microsoft.com/office/officeart/2005/8/layout/process1"/>
    <dgm:cxn modelId="{917E5F92-428B-4B26-B38C-F7D3AD51115E}" type="presOf" srcId="{BECB804B-16FC-46EA-AC2A-B382D3FFE37C}" destId="{E68DC1B4-C23A-4E24-9F85-AC70232AE230}" srcOrd="0" destOrd="0" presId="urn:microsoft.com/office/officeart/2005/8/layout/process1"/>
    <dgm:cxn modelId="{044FCFFB-7E6B-406F-BB77-67FEE684CD34}" srcId="{6D42C9D7-D53C-41A9-9F50-642287BB8F69}" destId="{F1D4FE27-9390-4627-8D48-D4EDD3A912B3}" srcOrd="1" destOrd="0" parTransId="{97D04275-BC4C-4B1A-82AA-65506AC705FC}" sibTransId="{95032179-B4B4-449A-971F-C208922AEE50}"/>
    <dgm:cxn modelId="{0A995740-8C4A-4D6B-BD42-ADB0E1212E2D}" type="presOf" srcId="{A63612DC-CBF7-4AEC-B2B0-CE581A17FEF1}" destId="{C857EDE9-9C79-4E68-92B0-5D01554BA499}" srcOrd="1" destOrd="0" presId="urn:microsoft.com/office/officeart/2005/8/layout/process1"/>
    <dgm:cxn modelId="{A2BBA081-0815-4A51-9B0C-BB4D236C46FE}" type="presOf" srcId="{7FDA6277-2295-4F96-99EE-C71FD8EAF41D}" destId="{4B198361-2DD3-441B-A34F-E90207AA9133}" srcOrd="0" destOrd="0" presId="urn:microsoft.com/office/officeart/2005/8/layout/process1"/>
    <dgm:cxn modelId="{BF947150-46FF-487F-894C-E95517F6ABF2}" type="presOf" srcId="{F1D4FE27-9390-4627-8D48-D4EDD3A912B3}" destId="{788E150A-CCD2-4642-B1E3-B1F10A9949F1}" srcOrd="0" destOrd="0" presId="urn:microsoft.com/office/officeart/2005/8/layout/process1"/>
    <dgm:cxn modelId="{610DDC7D-4CE7-4003-BEF7-C0DF85281BC9}" type="presOf" srcId="{6D42C9D7-D53C-41A9-9F50-642287BB8F69}" destId="{C81FB162-E319-412C-86D5-845B647EAE45}" srcOrd="0" destOrd="0" presId="urn:microsoft.com/office/officeart/2005/8/layout/process1"/>
    <dgm:cxn modelId="{07438861-EF65-49EE-BA31-EA200EC40003}" type="presOf" srcId="{E4C5088B-2B41-45F3-AC7F-5F0F334F6F07}" destId="{3BFD5AF3-8D2E-4431-86F9-B22021990FDD}" srcOrd="1" destOrd="0" presId="urn:microsoft.com/office/officeart/2005/8/layout/process1"/>
    <dgm:cxn modelId="{906A2D51-5E10-4961-9C2B-03A2B17FFDFB}" type="presOf" srcId="{95032179-B4B4-449A-971F-C208922AEE50}" destId="{0E58291C-AEF1-4B5B-9BED-85DB29B008F1}" srcOrd="1" destOrd="0" presId="urn:microsoft.com/office/officeart/2005/8/layout/process1"/>
    <dgm:cxn modelId="{550A35E2-F755-427C-923A-F94904A9E4EB}" type="presOf" srcId="{C000F2A9-EF83-4ADD-9BF2-8E7420E6AE29}" destId="{F2A290D2-C6AB-466F-A795-0BFFEB7D5106}" srcOrd="1" destOrd="0" presId="urn:microsoft.com/office/officeart/2005/8/layout/process1"/>
    <dgm:cxn modelId="{D2988355-E93E-45AD-A224-59113683E08D}" srcId="{6D42C9D7-D53C-41A9-9F50-642287BB8F69}" destId="{7FDA6277-2295-4F96-99EE-C71FD8EAF41D}" srcOrd="4" destOrd="0" parTransId="{523718E8-30DC-4349-A394-5EFB2EB2967C}" sibTransId="{A63612DC-CBF7-4AEC-B2B0-CE581A17FEF1}"/>
    <dgm:cxn modelId="{CB3BC28D-4174-467C-914B-B20B3DB04B22}" srcId="{6D42C9D7-D53C-41A9-9F50-642287BB8F69}" destId="{BECB804B-16FC-46EA-AC2A-B382D3FFE37C}" srcOrd="3" destOrd="0" parTransId="{9430F753-26B5-499C-A8C7-439F54B06484}" sibTransId="{D4E1AE4D-94EE-40C3-AF12-EAA85029BFFB}"/>
    <dgm:cxn modelId="{0E8576B0-A3CD-4786-B722-5D6576631082}" type="presParOf" srcId="{C81FB162-E319-412C-86D5-845B647EAE45}" destId="{47968D77-EB49-4482-8195-CD7C986BB59D}" srcOrd="0" destOrd="0" presId="urn:microsoft.com/office/officeart/2005/8/layout/process1"/>
    <dgm:cxn modelId="{73EC88AF-50A1-4DD4-8DB0-EBB6E37EB817}" type="presParOf" srcId="{C81FB162-E319-412C-86D5-845B647EAE45}" destId="{579B36D6-21F8-4012-B4B8-E0B4843982D2}" srcOrd="1" destOrd="0" presId="urn:microsoft.com/office/officeart/2005/8/layout/process1"/>
    <dgm:cxn modelId="{3C226481-D41A-4E3E-B55F-399492A8C604}" type="presParOf" srcId="{579B36D6-21F8-4012-B4B8-E0B4843982D2}" destId="{3BFD5AF3-8D2E-4431-86F9-B22021990FDD}" srcOrd="0" destOrd="0" presId="urn:microsoft.com/office/officeart/2005/8/layout/process1"/>
    <dgm:cxn modelId="{B8A4403E-897B-4469-8F8D-39AE38993231}" type="presParOf" srcId="{C81FB162-E319-412C-86D5-845B647EAE45}" destId="{788E150A-CCD2-4642-B1E3-B1F10A9949F1}" srcOrd="2" destOrd="0" presId="urn:microsoft.com/office/officeart/2005/8/layout/process1"/>
    <dgm:cxn modelId="{BF17B683-58DC-4DE1-9A5B-F72B2A3E1D7D}" type="presParOf" srcId="{C81FB162-E319-412C-86D5-845B647EAE45}" destId="{25874289-EA9B-4E63-B134-3F8506559824}" srcOrd="3" destOrd="0" presId="urn:microsoft.com/office/officeart/2005/8/layout/process1"/>
    <dgm:cxn modelId="{E75979F4-E7B7-4FC3-9A66-6C968DE2A976}" type="presParOf" srcId="{25874289-EA9B-4E63-B134-3F8506559824}" destId="{0E58291C-AEF1-4B5B-9BED-85DB29B008F1}" srcOrd="0" destOrd="0" presId="urn:microsoft.com/office/officeart/2005/8/layout/process1"/>
    <dgm:cxn modelId="{930A23B9-C50E-4A1C-B0E2-BD04D9F913F4}" type="presParOf" srcId="{C81FB162-E319-412C-86D5-845B647EAE45}" destId="{41914843-64C0-4899-96D9-944A006EE6AA}" srcOrd="4" destOrd="0" presId="urn:microsoft.com/office/officeart/2005/8/layout/process1"/>
    <dgm:cxn modelId="{FF005BFE-9D09-4194-9846-1EFE7D617589}" type="presParOf" srcId="{C81FB162-E319-412C-86D5-845B647EAE45}" destId="{5ED86090-3861-409A-83DD-B16B633E902B}" srcOrd="5" destOrd="0" presId="urn:microsoft.com/office/officeart/2005/8/layout/process1"/>
    <dgm:cxn modelId="{B5448C6B-6C45-4A86-8115-7F9A764FB89E}" type="presParOf" srcId="{5ED86090-3861-409A-83DD-B16B633E902B}" destId="{F2A290D2-C6AB-466F-A795-0BFFEB7D5106}" srcOrd="0" destOrd="0" presId="urn:microsoft.com/office/officeart/2005/8/layout/process1"/>
    <dgm:cxn modelId="{8D4C5E28-696C-4A13-BA61-653AAC46FC00}" type="presParOf" srcId="{C81FB162-E319-412C-86D5-845B647EAE45}" destId="{E68DC1B4-C23A-4E24-9F85-AC70232AE230}" srcOrd="6" destOrd="0" presId="urn:microsoft.com/office/officeart/2005/8/layout/process1"/>
    <dgm:cxn modelId="{28685B06-24DC-41B3-BEE7-218BF60F6EBA}" type="presParOf" srcId="{C81FB162-E319-412C-86D5-845B647EAE45}" destId="{5C106E0F-5407-49DB-9283-A526FD1AA2A3}" srcOrd="7" destOrd="0" presId="urn:microsoft.com/office/officeart/2005/8/layout/process1"/>
    <dgm:cxn modelId="{CED8C0FF-5997-4813-844B-1037889EEDA5}" type="presParOf" srcId="{5C106E0F-5407-49DB-9283-A526FD1AA2A3}" destId="{EED85522-71DC-4F8A-84BD-C37464DC8567}" srcOrd="0" destOrd="0" presId="urn:microsoft.com/office/officeart/2005/8/layout/process1"/>
    <dgm:cxn modelId="{A6B25DC4-89C4-46ED-9F78-C5E50AD65951}" type="presParOf" srcId="{C81FB162-E319-412C-86D5-845B647EAE45}" destId="{4B198361-2DD3-441B-A34F-E90207AA9133}" srcOrd="8" destOrd="0" presId="urn:microsoft.com/office/officeart/2005/8/layout/process1"/>
    <dgm:cxn modelId="{57B0CD46-5A87-4D1F-8B88-8F176E27D69E}" type="presParOf" srcId="{C81FB162-E319-412C-86D5-845B647EAE45}" destId="{23F1BBA8-D198-4668-90F2-17B54EAA86E6}" srcOrd="9" destOrd="0" presId="urn:microsoft.com/office/officeart/2005/8/layout/process1"/>
    <dgm:cxn modelId="{A0953A77-045E-44F9-B5EE-D6BC5C6B2A30}" type="presParOf" srcId="{23F1BBA8-D198-4668-90F2-17B54EAA86E6}" destId="{C857EDE9-9C79-4E68-92B0-5D01554BA499}" srcOrd="0" destOrd="0" presId="urn:microsoft.com/office/officeart/2005/8/layout/process1"/>
    <dgm:cxn modelId="{93372C20-52B0-49E8-BCF9-55C00696BC69}" type="presParOf" srcId="{C81FB162-E319-412C-86D5-845B647EAE45}" destId="{AE20EC24-9A2A-44C3-B9FE-1856515D2118}" srcOrd="1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AF484-5062-45F1-81E3-4DCCC6575561}">
      <dsp:nvSpPr>
        <dsp:cNvPr id="0" name=""/>
        <dsp:cNvSpPr/>
      </dsp:nvSpPr>
      <dsp:spPr>
        <a:xfrm>
          <a:off x="1272893" y="0"/>
          <a:ext cx="14426129" cy="681881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2C2C49-9E81-45F9-B40F-6FB7BF36D707}">
      <dsp:nvSpPr>
        <dsp:cNvPr id="0" name=""/>
        <dsp:cNvSpPr/>
      </dsp:nvSpPr>
      <dsp:spPr>
        <a:xfrm>
          <a:off x="4303634" y="2076027"/>
          <a:ext cx="2032403" cy="2727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2"/>
              </a:solidFill>
            </a:rPr>
            <a:t>The quorum for the College to take decisions is two-thirds of the College members. In the absence of a quorum, the Chair may decide to continue the meeting without taking any formal decision. The relevant agenda items may be considered at the next College meeting or by written or silent procedure. Decisions to be taken by simple majority. Possibility of proxy vote</a:t>
          </a:r>
          <a:endParaRPr lang="en-US" sz="1200" kern="1200" dirty="0">
            <a:solidFill>
              <a:schemeClr val="tx2"/>
            </a:solidFill>
          </a:endParaRPr>
        </a:p>
      </dsp:txBody>
      <dsp:txXfrm>
        <a:off x="4402848" y="2175241"/>
        <a:ext cx="1833975" cy="2529096"/>
      </dsp:txXfrm>
    </dsp:sp>
    <dsp:sp modelId="{E5D95201-62FF-4C96-95FC-6D41DFEF1CE2}">
      <dsp:nvSpPr>
        <dsp:cNvPr id="0" name=""/>
        <dsp:cNvSpPr/>
      </dsp:nvSpPr>
      <dsp:spPr>
        <a:xfrm>
          <a:off x="2122326" y="2071663"/>
          <a:ext cx="2032403" cy="2727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2"/>
              </a:solidFill>
            </a:rPr>
            <a:t>Meetings: ordinary meetings at least once a month; </a:t>
          </a:r>
        </a:p>
        <a:p>
          <a:pPr lvl="0" algn="ctr" defTabSz="533400">
            <a:lnSpc>
              <a:spcPct val="90000"/>
            </a:lnSpc>
            <a:spcBef>
              <a:spcPct val="0"/>
            </a:spcBef>
            <a:spcAft>
              <a:spcPct val="35000"/>
            </a:spcAft>
          </a:pPr>
          <a:r>
            <a:rPr lang="en-US" sz="1200" kern="1200" dirty="0" smtClean="0">
              <a:solidFill>
                <a:schemeClr val="tx2"/>
              </a:solidFill>
            </a:rPr>
            <a:t>extraordinary meeting at any time convened by the ECP; </a:t>
          </a:r>
        </a:p>
        <a:p>
          <a:pPr lvl="0" algn="ctr" defTabSz="533400">
            <a:lnSpc>
              <a:spcPct val="90000"/>
            </a:lnSpc>
            <a:spcBef>
              <a:spcPct val="0"/>
            </a:spcBef>
            <a:spcAft>
              <a:spcPct val="35000"/>
            </a:spcAft>
          </a:pPr>
          <a:r>
            <a:rPr lang="en-US" sz="1200" kern="1200" dirty="0" smtClean="0">
              <a:solidFill>
                <a:schemeClr val="tx2"/>
              </a:solidFill>
            </a:rPr>
            <a:t>Agenda determined by the ECP; when ordinary meeting, </a:t>
          </a:r>
        </a:p>
        <a:p>
          <a:pPr lvl="0" algn="ctr" defTabSz="533400">
            <a:lnSpc>
              <a:spcPct val="90000"/>
            </a:lnSpc>
            <a:spcBef>
              <a:spcPct val="0"/>
            </a:spcBef>
            <a:spcAft>
              <a:spcPct val="35000"/>
            </a:spcAft>
          </a:pPr>
          <a:r>
            <a:rPr lang="en-US" sz="1200" kern="1200" dirty="0" smtClean="0">
              <a:solidFill>
                <a:schemeClr val="tx2"/>
              </a:solidFill>
            </a:rPr>
            <a:t>Agenda and documents at least 1 week before; urgent issues may be added</a:t>
          </a:r>
          <a:endParaRPr lang="en-US" sz="1200" kern="1200" dirty="0">
            <a:solidFill>
              <a:schemeClr val="tx2"/>
            </a:solidFill>
          </a:endParaRPr>
        </a:p>
      </dsp:txBody>
      <dsp:txXfrm>
        <a:off x="2221540" y="2170877"/>
        <a:ext cx="1833975" cy="2529096"/>
      </dsp:txXfrm>
    </dsp:sp>
    <dsp:sp modelId="{FD0747CA-D6DD-4E69-BA23-FE7D98AF2D22}">
      <dsp:nvSpPr>
        <dsp:cNvPr id="0" name=""/>
        <dsp:cNvSpPr/>
      </dsp:nvSpPr>
      <dsp:spPr>
        <a:xfrm>
          <a:off x="0" y="2076300"/>
          <a:ext cx="2032403" cy="2727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2"/>
              </a:solidFill>
            </a:rPr>
            <a:t>The European Chief Prosecutor shall chair the meetings of the College</a:t>
          </a:r>
          <a:endParaRPr lang="en-US" sz="1200" kern="1200" dirty="0">
            <a:solidFill>
              <a:schemeClr val="tx2"/>
            </a:solidFill>
          </a:endParaRPr>
        </a:p>
      </dsp:txBody>
      <dsp:txXfrm>
        <a:off x="99214" y="2175514"/>
        <a:ext cx="1833975" cy="2529096"/>
      </dsp:txXfrm>
    </dsp:sp>
    <dsp:sp modelId="{E0BF963D-73A8-4A4D-AD06-27528CA8EF5E}">
      <dsp:nvSpPr>
        <dsp:cNvPr id="0" name=""/>
        <dsp:cNvSpPr/>
      </dsp:nvSpPr>
      <dsp:spPr>
        <a:xfrm>
          <a:off x="6402744" y="2045643"/>
          <a:ext cx="2032403" cy="2727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2"/>
              </a:solidFill>
            </a:rPr>
            <a:t>Written procedure for the adoption of College decisions</a:t>
          </a:r>
          <a:endParaRPr lang="en-US" sz="2000" kern="1200" dirty="0">
            <a:solidFill>
              <a:schemeClr val="tx2"/>
            </a:solidFill>
          </a:endParaRPr>
        </a:p>
      </dsp:txBody>
      <dsp:txXfrm>
        <a:off x="6501958" y="2144857"/>
        <a:ext cx="1833975" cy="2529096"/>
      </dsp:txXfrm>
    </dsp:sp>
    <dsp:sp modelId="{0FB2B0BE-FBBA-4E25-AD6C-667C0CE4C5D0}">
      <dsp:nvSpPr>
        <dsp:cNvPr id="0" name=""/>
        <dsp:cNvSpPr/>
      </dsp:nvSpPr>
      <dsp:spPr>
        <a:xfrm>
          <a:off x="8536768" y="2045643"/>
          <a:ext cx="2032403" cy="2727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2"/>
              </a:solidFill>
            </a:rPr>
            <a:t>Silent procedure (decisions of less substantial nature)</a:t>
          </a:r>
          <a:endParaRPr lang="en-US" sz="2000" kern="1200" dirty="0">
            <a:solidFill>
              <a:schemeClr val="tx2"/>
            </a:solidFill>
          </a:endParaRPr>
        </a:p>
      </dsp:txBody>
      <dsp:txXfrm>
        <a:off x="8635982" y="2144857"/>
        <a:ext cx="1833975" cy="2529096"/>
      </dsp:txXfrm>
    </dsp:sp>
    <dsp:sp modelId="{5650C460-B7E4-4634-AB70-F0700DC6A7D3}">
      <dsp:nvSpPr>
        <dsp:cNvPr id="0" name=""/>
        <dsp:cNvSpPr/>
      </dsp:nvSpPr>
      <dsp:spPr>
        <a:xfrm>
          <a:off x="10670792" y="2045643"/>
          <a:ext cx="2032403" cy="2727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2"/>
              </a:solidFill>
            </a:rPr>
            <a:t>Specific procedure for the adoption of the guidelines (quorum four fifths, no written or silent procedure)</a:t>
          </a:r>
          <a:endParaRPr lang="en-US" sz="2000" kern="1200" dirty="0">
            <a:solidFill>
              <a:schemeClr val="tx2"/>
            </a:solidFill>
          </a:endParaRPr>
        </a:p>
      </dsp:txBody>
      <dsp:txXfrm>
        <a:off x="10770006" y="2144857"/>
        <a:ext cx="1833975" cy="2529096"/>
      </dsp:txXfrm>
    </dsp:sp>
    <dsp:sp modelId="{5E063746-EE07-4368-9C37-695C835EA8AA}">
      <dsp:nvSpPr>
        <dsp:cNvPr id="0" name=""/>
        <dsp:cNvSpPr/>
      </dsp:nvSpPr>
      <dsp:spPr>
        <a:xfrm>
          <a:off x="12804816" y="2045643"/>
          <a:ext cx="2032403" cy="2727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2"/>
              </a:solidFill>
            </a:rPr>
            <a:t>In camera meetings and confidentiality</a:t>
          </a:r>
          <a:endParaRPr lang="en-US" sz="2000" kern="1200" dirty="0">
            <a:solidFill>
              <a:schemeClr val="tx2"/>
            </a:solidFill>
          </a:endParaRPr>
        </a:p>
      </dsp:txBody>
      <dsp:txXfrm>
        <a:off x="12904030" y="2144857"/>
        <a:ext cx="1833975" cy="2529096"/>
      </dsp:txXfrm>
    </dsp:sp>
    <dsp:sp modelId="{ADB56C75-9888-4A48-9538-55B9FDF68526}">
      <dsp:nvSpPr>
        <dsp:cNvPr id="0" name=""/>
        <dsp:cNvSpPr/>
      </dsp:nvSpPr>
      <dsp:spPr>
        <a:xfrm>
          <a:off x="14938840" y="2045643"/>
          <a:ext cx="2032403" cy="2727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2"/>
              </a:solidFill>
            </a:rPr>
            <a:t>Distribution of List of College decisions (within two working days) and Minutes of meetings</a:t>
          </a:r>
          <a:endParaRPr lang="en-US" sz="2000" kern="1200" dirty="0">
            <a:solidFill>
              <a:schemeClr val="tx2"/>
            </a:solidFill>
          </a:endParaRPr>
        </a:p>
      </dsp:txBody>
      <dsp:txXfrm>
        <a:off x="15038054" y="2144857"/>
        <a:ext cx="1833975" cy="252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68D77-EB49-4482-8195-CD7C986BB59D}">
      <dsp:nvSpPr>
        <dsp:cNvPr id="0" name=""/>
        <dsp:cNvSpPr/>
      </dsp:nvSpPr>
      <dsp:spPr>
        <a:xfrm>
          <a:off x="14944" y="446084"/>
          <a:ext cx="1968031" cy="27601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it-IT" sz="1600" b="1" i="0" kern="1200" dirty="0" smtClean="0"/>
            <a:t>Monitor and </a:t>
          </a:r>
          <a:r>
            <a:rPr lang="it-IT" sz="1600" b="1" i="0" kern="1200" dirty="0" err="1" smtClean="0"/>
            <a:t>direct</a:t>
          </a:r>
          <a:r>
            <a:rPr lang="it-IT" sz="1600" b="1" i="0" kern="1200" dirty="0" smtClean="0"/>
            <a:t> the</a:t>
          </a:r>
        </a:p>
        <a:p>
          <a:pPr lvl="0" algn="ctr" defTabSz="711200" rtl="0">
            <a:lnSpc>
              <a:spcPct val="90000"/>
            </a:lnSpc>
            <a:spcBef>
              <a:spcPct val="0"/>
            </a:spcBef>
            <a:spcAft>
              <a:spcPct val="35000"/>
            </a:spcAft>
          </a:pPr>
          <a:r>
            <a:rPr lang="it-IT" sz="1600" b="1" i="0" kern="1200" dirty="0" smtClean="0"/>
            <a:t> </a:t>
          </a:r>
          <a:r>
            <a:rPr lang="it-IT" sz="1600" b="1" i="0" kern="1200" dirty="0" err="1" smtClean="0"/>
            <a:t>investigations</a:t>
          </a:r>
          <a:r>
            <a:rPr lang="it-IT" sz="1600" b="1" i="0" kern="1200" dirty="0" smtClean="0"/>
            <a:t>/</a:t>
          </a:r>
        </a:p>
        <a:p>
          <a:pPr lvl="0" algn="ctr" defTabSz="711200" rtl="0">
            <a:lnSpc>
              <a:spcPct val="90000"/>
            </a:lnSpc>
            <a:spcBef>
              <a:spcPct val="0"/>
            </a:spcBef>
            <a:spcAft>
              <a:spcPct val="35000"/>
            </a:spcAft>
          </a:pPr>
          <a:r>
            <a:rPr lang="it-IT" sz="1600" b="1" i="0" kern="1200" dirty="0" err="1" smtClean="0"/>
            <a:t>prosecutions</a:t>
          </a:r>
          <a:r>
            <a:rPr lang="it-IT" sz="1600" b="1" i="0" kern="1200" dirty="0" smtClean="0"/>
            <a:t> </a:t>
          </a:r>
          <a:r>
            <a:rPr lang="it-IT" sz="1600" b="0" i="0" kern="1200" dirty="0" err="1" smtClean="0"/>
            <a:t>conducted</a:t>
          </a:r>
          <a:r>
            <a:rPr lang="it-IT" sz="1600" b="0" i="0" kern="1200" dirty="0" smtClean="0"/>
            <a:t> by EDP (H) </a:t>
          </a:r>
        </a:p>
        <a:p>
          <a:pPr lvl="0" algn="ctr" defTabSz="711200" rtl="0">
            <a:lnSpc>
              <a:spcPct val="90000"/>
            </a:lnSpc>
            <a:spcBef>
              <a:spcPct val="0"/>
            </a:spcBef>
            <a:spcAft>
              <a:spcPct val="35000"/>
            </a:spcAft>
          </a:pPr>
          <a:endParaRPr lang="en-US" sz="1600" kern="1200" dirty="0"/>
        </a:p>
      </dsp:txBody>
      <dsp:txXfrm>
        <a:off x="72586" y="503726"/>
        <a:ext cx="1852747" cy="2644847"/>
      </dsp:txXfrm>
    </dsp:sp>
    <dsp:sp modelId="{579B36D6-21F8-4012-B4B8-E0B4843982D2}">
      <dsp:nvSpPr>
        <dsp:cNvPr id="0" name=""/>
        <dsp:cNvSpPr/>
      </dsp:nvSpPr>
      <dsp:spPr>
        <a:xfrm>
          <a:off x="2178182" y="1584094"/>
          <a:ext cx="413837" cy="484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178182" y="1680916"/>
        <a:ext cx="289686" cy="290467"/>
      </dsp:txXfrm>
    </dsp:sp>
    <dsp:sp modelId="{788E150A-CCD2-4642-B1E3-B1F10A9949F1}">
      <dsp:nvSpPr>
        <dsp:cNvPr id="0" name=""/>
        <dsp:cNvSpPr/>
      </dsp:nvSpPr>
      <dsp:spPr>
        <a:xfrm>
          <a:off x="2763801" y="506611"/>
          <a:ext cx="1952063" cy="2639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it-IT" sz="1600" b="1" i="0" kern="1200" dirty="0" err="1" smtClean="0"/>
            <a:t>Review</a:t>
          </a:r>
          <a:r>
            <a:rPr lang="it-IT" sz="1600" b="1" i="0" kern="1200" dirty="0" smtClean="0"/>
            <a:t> and monitor the </a:t>
          </a:r>
          <a:r>
            <a:rPr lang="it-IT" sz="1600" b="1" i="0" kern="1200" dirty="0" err="1" smtClean="0"/>
            <a:t>EPPO’s</a:t>
          </a:r>
          <a:r>
            <a:rPr lang="it-IT" sz="1600" b="1" i="0" kern="1200" dirty="0" smtClean="0"/>
            <a:t> </a:t>
          </a:r>
          <a:r>
            <a:rPr lang="it-IT" sz="1600" b="1" i="0" kern="1200" dirty="0" err="1" smtClean="0"/>
            <a:t>competence</a:t>
          </a:r>
          <a:r>
            <a:rPr lang="it-IT" sz="1600" b="1" i="0" kern="1200" dirty="0" smtClean="0"/>
            <a:t> </a:t>
          </a:r>
          <a:r>
            <a:rPr lang="it-IT" sz="1600" b="0" i="0" kern="1200" dirty="0" err="1" smtClean="0"/>
            <a:t>throughout</a:t>
          </a:r>
          <a:r>
            <a:rPr lang="it-IT" sz="1600" b="0" i="0" kern="1200" dirty="0" smtClean="0"/>
            <a:t> the </a:t>
          </a:r>
          <a:r>
            <a:rPr lang="it-IT" sz="1600" b="0" i="0" kern="1200" dirty="0" err="1" smtClean="0"/>
            <a:t>investigation</a:t>
          </a:r>
          <a:r>
            <a:rPr lang="it-IT" sz="1600" b="0" i="0" kern="1200" dirty="0" smtClean="0"/>
            <a:t> (e.g. </a:t>
          </a:r>
          <a:r>
            <a:rPr lang="it-IT" sz="1600" b="0" i="0" kern="1200" dirty="0" err="1" smtClean="0"/>
            <a:t>estimated</a:t>
          </a:r>
          <a:r>
            <a:rPr lang="it-IT" sz="1600" b="0" i="0" kern="1200" dirty="0" smtClean="0"/>
            <a:t> vs </a:t>
          </a:r>
          <a:r>
            <a:rPr lang="it-IT" sz="1600" b="0" i="0" kern="1200" dirty="0" err="1" smtClean="0"/>
            <a:t>actual</a:t>
          </a:r>
          <a:r>
            <a:rPr lang="it-IT" sz="1600" b="0" i="0" kern="1200" dirty="0" smtClean="0"/>
            <a:t> </a:t>
          </a:r>
          <a:r>
            <a:rPr lang="it-IT" sz="1600" b="0" i="0" kern="1200" dirty="0" err="1" smtClean="0"/>
            <a:t>damage</a:t>
          </a:r>
          <a:r>
            <a:rPr lang="it-IT" sz="1600" b="0" i="0" kern="1200" dirty="0" smtClean="0"/>
            <a:t>)</a:t>
          </a:r>
          <a:endParaRPr lang="en-US" sz="1600" kern="1200" dirty="0"/>
        </a:p>
      </dsp:txBody>
      <dsp:txXfrm>
        <a:off x="2820975" y="563785"/>
        <a:ext cx="1837715" cy="2524729"/>
      </dsp:txXfrm>
    </dsp:sp>
    <dsp:sp modelId="{25874289-EA9B-4E63-B134-3F8506559824}">
      <dsp:nvSpPr>
        <dsp:cNvPr id="0" name=""/>
        <dsp:cNvSpPr/>
      </dsp:nvSpPr>
      <dsp:spPr>
        <a:xfrm>
          <a:off x="4911071" y="1584094"/>
          <a:ext cx="413837" cy="484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911071" y="1680916"/>
        <a:ext cx="289686" cy="290467"/>
      </dsp:txXfrm>
    </dsp:sp>
    <dsp:sp modelId="{41914843-64C0-4899-96D9-944A006EE6AA}">
      <dsp:nvSpPr>
        <dsp:cNvPr id="0" name=""/>
        <dsp:cNvSpPr/>
      </dsp:nvSpPr>
      <dsp:spPr>
        <a:xfrm>
          <a:off x="5496690" y="506611"/>
          <a:ext cx="1952063" cy="2639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it-IT" sz="1600" b="1" i="0" kern="1200" smtClean="0"/>
            <a:t>Coordination of investigations/prosecutions in corss-border cases</a:t>
          </a:r>
          <a:endParaRPr lang="en-US" sz="1600" kern="1200"/>
        </a:p>
      </dsp:txBody>
      <dsp:txXfrm>
        <a:off x="5553864" y="563785"/>
        <a:ext cx="1837715" cy="2524729"/>
      </dsp:txXfrm>
    </dsp:sp>
    <dsp:sp modelId="{5ED86090-3861-409A-83DD-B16B633E902B}">
      <dsp:nvSpPr>
        <dsp:cNvPr id="0" name=""/>
        <dsp:cNvSpPr/>
      </dsp:nvSpPr>
      <dsp:spPr>
        <a:xfrm>
          <a:off x="7643960" y="1584094"/>
          <a:ext cx="413837" cy="484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643960" y="1680916"/>
        <a:ext cx="289686" cy="290467"/>
      </dsp:txXfrm>
    </dsp:sp>
    <dsp:sp modelId="{E68DC1B4-C23A-4E24-9F85-AC70232AE230}">
      <dsp:nvSpPr>
        <dsp:cNvPr id="0" name=""/>
        <dsp:cNvSpPr/>
      </dsp:nvSpPr>
      <dsp:spPr>
        <a:xfrm>
          <a:off x="8229579" y="506611"/>
          <a:ext cx="1952063" cy="2639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b="0" i="0" kern="1200" dirty="0" err="1" smtClean="0"/>
            <a:t>Ensure</a:t>
          </a:r>
          <a:r>
            <a:rPr lang="it-IT" sz="1800" b="0" i="0" kern="1200" dirty="0" smtClean="0"/>
            <a:t> </a:t>
          </a:r>
          <a:r>
            <a:rPr lang="it-IT" sz="1800" b="1" i="0" kern="1200" dirty="0" err="1" smtClean="0"/>
            <a:t>implementation</a:t>
          </a:r>
          <a:r>
            <a:rPr lang="it-IT" sz="1800" b="1" i="0" kern="1200" dirty="0" smtClean="0"/>
            <a:t> of </a:t>
          </a:r>
          <a:r>
            <a:rPr lang="it-IT" sz="1800" b="1" i="0" kern="1200" dirty="0" err="1" smtClean="0"/>
            <a:t>decisions</a:t>
          </a:r>
          <a:r>
            <a:rPr lang="it-IT" sz="1800" b="1" i="0" kern="1200" dirty="0" smtClean="0"/>
            <a:t> </a:t>
          </a:r>
          <a:r>
            <a:rPr lang="it-IT" sz="1800" b="1" i="0" kern="1200" dirty="0" err="1" smtClean="0"/>
            <a:t>adopted</a:t>
          </a:r>
          <a:r>
            <a:rPr lang="it-IT" sz="1800" b="1" i="0" kern="1200" dirty="0" smtClean="0"/>
            <a:t> by the College </a:t>
          </a:r>
          <a:r>
            <a:rPr lang="it-IT" sz="1800" b="0" i="0" kern="1200" dirty="0" smtClean="0"/>
            <a:t>(Art. 9(2) EPPO </a:t>
          </a:r>
          <a:r>
            <a:rPr lang="it-IT" sz="1800" b="0" i="0" kern="1200" dirty="0" err="1" smtClean="0"/>
            <a:t>Regulation</a:t>
          </a:r>
          <a:r>
            <a:rPr lang="it-IT" sz="1800" b="0" i="0" kern="1200" dirty="0" smtClean="0"/>
            <a:t>)</a:t>
          </a:r>
          <a:endParaRPr lang="en-US" sz="1800" kern="1200" dirty="0"/>
        </a:p>
      </dsp:txBody>
      <dsp:txXfrm>
        <a:off x="8286753" y="563785"/>
        <a:ext cx="1837715" cy="2524729"/>
      </dsp:txXfrm>
    </dsp:sp>
    <dsp:sp modelId="{5C106E0F-5407-49DB-9283-A526FD1AA2A3}">
      <dsp:nvSpPr>
        <dsp:cNvPr id="0" name=""/>
        <dsp:cNvSpPr/>
      </dsp:nvSpPr>
      <dsp:spPr>
        <a:xfrm>
          <a:off x="10376849" y="1584094"/>
          <a:ext cx="413837" cy="484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0376849" y="1680916"/>
        <a:ext cx="289686" cy="290467"/>
      </dsp:txXfrm>
    </dsp:sp>
    <dsp:sp modelId="{4B198361-2DD3-441B-A34F-E90207AA9133}">
      <dsp:nvSpPr>
        <dsp:cNvPr id="0" name=""/>
        <dsp:cNvSpPr/>
      </dsp:nvSpPr>
      <dsp:spPr>
        <a:xfrm>
          <a:off x="10962468" y="506611"/>
          <a:ext cx="1952063" cy="2639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b="1" i="0" kern="1200" dirty="0" err="1" smtClean="0"/>
            <a:t>Coherent</a:t>
          </a:r>
          <a:r>
            <a:rPr lang="it-IT" sz="1800" b="1" i="0" kern="1200" dirty="0" smtClean="0"/>
            <a:t> </a:t>
          </a:r>
          <a:r>
            <a:rPr lang="it-IT" sz="1800" b="1" i="0" kern="1200" dirty="0" err="1" smtClean="0"/>
            <a:t>application</a:t>
          </a:r>
          <a:r>
            <a:rPr lang="it-IT" sz="1800" b="1" i="0" kern="1200" dirty="0" smtClean="0"/>
            <a:t> of </a:t>
          </a:r>
          <a:r>
            <a:rPr lang="it-IT" sz="1800" b="1" i="0" kern="1200" dirty="0" err="1" smtClean="0"/>
            <a:t>EPPO’s</a:t>
          </a:r>
          <a:r>
            <a:rPr lang="it-IT" sz="1800" b="1" i="0" kern="1200" dirty="0" smtClean="0"/>
            <a:t> </a:t>
          </a:r>
          <a:r>
            <a:rPr lang="it-IT" sz="1800" b="1" i="0" kern="1200" dirty="0" err="1" smtClean="0"/>
            <a:t>prosecution</a:t>
          </a:r>
          <a:r>
            <a:rPr lang="it-IT" sz="1800" b="1" i="0" kern="1200" dirty="0" smtClean="0"/>
            <a:t> policy </a:t>
          </a:r>
          <a:r>
            <a:rPr lang="it-IT" sz="1800" b="0" i="0" kern="1200" dirty="0" err="1" smtClean="0"/>
            <a:t>throughout</a:t>
          </a:r>
          <a:r>
            <a:rPr lang="it-IT" sz="1800" b="0" i="0" kern="1200" dirty="0" smtClean="0"/>
            <a:t> </a:t>
          </a:r>
          <a:r>
            <a:rPr lang="it-IT" sz="1800" b="0" i="0" kern="1200" dirty="0" err="1" smtClean="0"/>
            <a:t>participating</a:t>
          </a:r>
          <a:r>
            <a:rPr lang="it-IT" sz="1800" b="0" i="0" kern="1200" dirty="0" smtClean="0"/>
            <a:t> </a:t>
          </a:r>
          <a:r>
            <a:rPr lang="it-IT" sz="1800" b="0" i="0" kern="1200" dirty="0" err="1" smtClean="0"/>
            <a:t>MSs</a:t>
          </a:r>
          <a:endParaRPr lang="en-US" sz="1800" kern="1200" dirty="0"/>
        </a:p>
      </dsp:txBody>
      <dsp:txXfrm>
        <a:off x="11019642" y="563785"/>
        <a:ext cx="1837715" cy="2524729"/>
      </dsp:txXfrm>
    </dsp:sp>
    <dsp:sp modelId="{23F1BBA8-D198-4668-90F2-17B54EAA86E6}">
      <dsp:nvSpPr>
        <dsp:cNvPr id="0" name=""/>
        <dsp:cNvSpPr/>
      </dsp:nvSpPr>
      <dsp:spPr>
        <a:xfrm>
          <a:off x="13109739" y="1584094"/>
          <a:ext cx="413837" cy="484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3109739" y="1680916"/>
        <a:ext cx="289686" cy="290467"/>
      </dsp:txXfrm>
    </dsp:sp>
    <dsp:sp modelId="{AE20EC24-9A2A-44C3-B9FE-1856515D2118}">
      <dsp:nvSpPr>
        <dsp:cNvPr id="0" name=""/>
        <dsp:cNvSpPr/>
      </dsp:nvSpPr>
      <dsp:spPr>
        <a:xfrm>
          <a:off x="13695358" y="506611"/>
          <a:ext cx="1952063" cy="2639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b="0" i="0" kern="1200" dirty="0" smtClean="0"/>
            <a:t>Monitor </a:t>
          </a:r>
          <a:r>
            <a:rPr lang="it-IT" sz="1800" b="1" i="0" kern="1200" dirty="0" smtClean="0"/>
            <a:t>reporting </a:t>
          </a:r>
          <a:r>
            <a:rPr lang="it-IT" sz="1800" b="1" i="0" kern="1200" dirty="0" err="1" smtClean="0"/>
            <a:t>obligations</a:t>
          </a:r>
          <a:r>
            <a:rPr lang="it-IT" sz="1800" b="1" i="0" kern="1200" dirty="0" smtClean="0"/>
            <a:t> </a:t>
          </a:r>
          <a:r>
            <a:rPr lang="it-IT" sz="1800" b="1" i="0" kern="1200" dirty="0" err="1" smtClean="0"/>
            <a:t>toward</a:t>
          </a:r>
          <a:r>
            <a:rPr lang="it-IT" sz="1800" b="1" i="0" kern="1200" dirty="0" smtClean="0"/>
            <a:t> </a:t>
          </a:r>
          <a:r>
            <a:rPr lang="it-IT" sz="1800" b="1" i="0" kern="1200" dirty="0" err="1" smtClean="0"/>
            <a:t>IBOAs</a:t>
          </a:r>
          <a:r>
            <a:rPr lang="it-IT" sz="1800" b="1" i="0" kern="1200" dirty="0" smtClean="0"/>
            <a:t> </a:t>
          </a:r>
          <a:r>
            <a:rPr lang="it-IT" sz="1800" b="0" i="0" kern="1200" dirty="0" err="1" smtClean="0"/>
            <a:t>based</a:t>
          </a:r>
          <a:r>
            <a:rPr lang="it-IT" sz="1800" b="0" i="0" kern="1200" dirty="0" smtClean="0"/>
            <a:t> on </a:t>
          </a:r>
          <a:r>
            <a:rPr lang="it-IT" sz="1800" b="0" i="0" kern="1200" dirty="0" err="1" smtClean="0"/>
            <a:t>working</a:t>
          </a:r>
          <a:r>
            <a:rPr lang="it-IT" sz="1800" b="0" i="0" kern="1200" dirty="0" smtClean="0"/>
            <a:t> </a:t>
          </a:r>
          <a:r>
            <a:rPr lang="it-IT" sz="1800" b="0" i="0" kern="1200" dirty="0" err="1" smtClean="0"/>
            <a:t>arrangement</a:t>
          </a:r>
          <a:r>
            <a:rPr lang="it-IT" sz="1800" b="0" i="0" kern="1200" dirty="0" smtClean="0"/>
            <a:t> (e.g. EC, OLAF; </a:t>
          </a:r>
          <a:r>
            <a:rPr lang="it-IT" sz="1800" b="0" i="0" kern="1200" dirty="0" err="1" smtClean="0"/>
            <a:t>Eurojust</a:t>
          </a:r>
          <a:r>
            <a:rPr lang="it-IT" sz="1800" b="0" i="0" kern="1200" dirty="0" smtClean="0"/>
            <a:t>, EIB, etc.)</a:t>
          </a:r>
          <a:endParaRPr lang="en-US" sz="1800" kern="1200" dirty="0"/>
        </a:p>
      </dsp:txBody>
      <dsp:txXfrm>
        <a:off x="13752532" y="563785"/>
        <a:ext cx="1837715" cy="25247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658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8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280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152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378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84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680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2304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4773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82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761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7310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22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8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60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704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778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42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66C1B79-BFC7-26F0-18F0-B3E7969A729F}"/>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71A75ED3-0B7E-DA89-3ACE-F49617D2CB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85F8B5D5-2A00-D9ED-CAC2-42A544B8B0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3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1792288" y="612775"/>
            <a:ext cx="5486400" cy="4114800"/>
          </a:xfrm>
          <a:prstGeom prst="rect">
            <a:avLst/>
          </a:prstGeom>
          <a:noFill/>
          <a:ln>
            <a:noFill/>
          </a:ln>
        </p:spPr>
      </p:sp>
      <p:sp>
        <p:nvSpPr>
          <p:cNvPr id="64" name="Google Shape;64;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83"/>
        <p:cNvGrpSpPr/>
        <p:nvPr/>
      </p:nvGrpSpPr>
      <p:grpSpPr>
        <a:xfrm>
          <a:off x="0" y="0"/>
          <a:ext cx="0" cy="0"/>
          <a:chOff x="0" y="0"/>
          <a:chExt cx="0" cy="0"/>
        </a:xfrm>
      </p:grpSpPr>
      <p:sp>
        <p:nvSpPr>
          <p:cNvPr id="84" name="Google Shape;84;p1"/>
          <p:cNvSpPr/>
          <p:nvPr/>
        </p:nvSpPr>
        <p:spPr>
          <a:xfrm>
            <a:off x="10446233" y="4760147"/>
            <a:ext cx="9662479" cy="7852960"/>
          </a:xfrm>
          <a:custGeom>
            <a:avLst/>
            <a:gdLst/>
            <a:ahLst/>
            <a:cxnLst/>
            <a:rect l="l" t="t" r="r" b="b"/>
            <a:pathLst>
              <a:path w="9662479" h="7852960" extrusionOk="0">
                <a:moveTo>
                  <a:pt x="0" y="0"/>
                </a:moveTo>
                <a:lnTo>
                  <a:pt x="9662479" y="0"/>
                </a:lnTo>
                <a:lnTo>
                  <a:pt x="9662479" y="7852960"/>
                </a:lnTo>
                <a:lnTo>
                  <a:pt x="0" y="7852960"/>
                </a:lnTo>
                <a:lnTo>
                  <a:pt x="0" y="0"/>
                </a:lnTo>
                <a:close/>
              </a:path>
            </a:pathLst>
          </a:custGeom>
          <a:blipFill rotWithShape="1">
            <a:blip r:embed="rId3">
              <a:alphaModFix/>
            </a:blip>
            <a:stretch>
              <a:fillRect/>
            </a:stretch>
          </a:blipFill>
          <a:ln>
            <a:noFill/>
          </a:ln>
        </p:spPr>
        <p:txBody>
          <a:bodyPr/>
          <a:lstStyle/>
          <a:p>
            <a:endParaRPr lang="it-IT"/>
          </a:p>
        </p:txBody>
      </p:sp>
      <p:sp>
        <p:nvSpPr>
          <p:cNvPr id="85" name="Google Shape;85;p1"/>
          <p:cNvSpPr/>
          <p:nvPr/>
        </p:nvSpPr>
        <p:spPr>
          <a:xfrm>
            <a:off x="-281087" y="-1028700"/>
            <a:ext cx="5643741" cy="4114800"/>
          </a:xfrm>
          <a:custGeom>
            <a:avLst/>
            <a:gdLst/>
            <a:ahLst/>
            <a:cxnLst/>
            <a:rect l="l" t="t" r="r" b="b"/>
            <a:pathLst>
              <a:path w="5643741" h="4114800" extrusionOk="0">
                <a:moveTo>
                  <a:pt x="0" y="0"/>
                </a:moveTo>
                <a:lnTo>
                  <a:pt x="5643741" y="0"/>
                </a:lnTo>
                <a:lnTo>
                  <a:pt x="5643741" y="4114800"/>
                </a:lnTo>
                <a:lnTo>
                  <a:pt x="0" y="4114800"/>
                </a:lnTo>
                <a:lnTo>
                  <a:pt x="0" y="0"/>
                </a:lnTo>
                <a:close/>
              </a:path>
            </a:pathLst>
          </a:custGeom>
          <a:blipFill rotWithShape="1">
            <a:blip r:embed="rId4">
              <a:alphaModFix/>
            </a:blip>
            <a:stretch>
              <a:fillRect/>
            </a:stretch>
          </a:blipFill>
          <a:ln>
            <a:noFill/>
          </a:ln>
        </p:spPr>
        <p:txBody>
          <a:bodyPr/>
          <a:lstStyle/>
          <a:p>
            <a:endParaRPr lang="it-IT"/>
          </a:p>
        </p:txBody>
      </p:sp>
      <p:grpSp>
        <p:nvGrpSpPr>
          <p:cNvPr id="86" name="Google Shape;86;p1"/>
          <p:cNvGrpSpPr/>
          <p:nvPr/>
        </p:nvGrpSpPr>
        <p:grpSpPr>
          <a:xfrm>
            <a:off x="0" y="9853606"/>
            <a:ext cx="9144000" cy="433394"/>
            <a:chOff x="0" y="-38100"/>
            <a:chExt cx="2408296" cy="114145"/>
          </a:xfrm>
        </p:grpSpPr>
        <p:sp>
          <p:nvSpPr>
            <p:cNvPr id="87" name="Google Shape;87;p1"/>
            <p:cNvSpPr/>
            <p:nvPr/>
          </p:nvSpPr>
          <p:spPr>
            <a:xfrm>
              <a:off x="0" y="0"/>
              <a:ext cx="2408296" cy="76045"/>
            </a:xfrm>
            <a:custGeom>
              <a:avLst/>
              <a:gdLst/>
              <a:ahLst/>
              <a:cxnLst/>
              <a:rect l="l" t="t" r="r" b="b"/>
              <a:pathLst>
                <a:path w="2408296" h="76045" extrusionOk="0">
                  <a:moveTo>
                    <a:pt x="0" y="0"/>
                  </a:moveTo>
                  <a:lnTo>
                    <a:pt x="2408296" y="0"/>
                  </a:lnTo>
                  <a:lnTo>
                    <a:pt x="2408296" y="76045"/>
                  </a:lnTo>
                  <a:lnTo>
                    <a:pt x="0" y="76045"/>
                  </a:lnTo>
                  <a:close/>
                </a:path>
              </a:pathLst>
            </a:custGeom>
            <a:solidFill>
              <a:srgbClr val="FFBD59"/>
            </a:solidFill>
            <a:ln>
              <a:noFill/>
            </a:ln>
          </p:spPr>
          <p:txBody>
            <a:bodyPr/>
            <a:lstStyle/>
            <a:p>
              <a:endParaRPr lang="it-IT"/>
            </a:p>
          </p:txBody>
        </p:sp>
        <p:sp>
          <p:nvSpPr>
            <p:cNvPr id="88" name="Google Shape;88;p1"/>
            <p:cNvSpPr txBox="1"/>
            <p:nvPr/>
          </p:nvSpPr>
          <p:spPr>
            <a:xfrm>
              <a:off x="0" y="-38100"/>
              <a:ext cx="2408296"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89" name="Google Shape;89;p1"/>
          <p:cNvSpPr/>
          <p:nvPr/>
        </p:nvSpPr>
        <p:spPr>
          <a:xfrm>
            <a:off x="12266946" y="0"/>
            <a:ext cx="6021054" cy="2075617"/>
          </a:xfrm>
          <a:custGeom>
            <a:avLst/>
            <a:gdLst/>
            <a:ahLst/>
            <a:cxnLst/>
            <a:rect l="l" t="t" r="r" b="b"/>
            <a:pathLst>
              <a:path w="6021054" h="2075617" extrusionOk="0">
                <a:moveTo>
                  <a:pt x="0" y="0"/>
                </a:moveTo>
                <a:lnTo>
                  <a:pt x="6021054" y="0"/>
                </a:lnTo>
                <a:lnTo>
                  <a:pt x="6021054" y="2075617"/>
                </a:lnTo>
                <a:lnTo>
                  <a:pt x="0" y="2075617"/>
                </a:lnTo>
                <a:lnTo>
                  <a:pt x="0" y="0"/>
                </a:lnTo>
                <a:close/>
              </a:path>
            </a:pathLst>
          </a:custGeom>
          <a:blipFill rotWithShape="1">
            <a:blip r:embed="rId5">
              <a:alphaModFix/>
            </a:blip>
            <a:stretch>
              <a:fillRect/>
            </a:stretch>
          </a:blipFill>
          <a:ln>
            <a:noFill/>
          </a:ln>
        </p:spPr>
        <p:txBody>
          <a:bodyPr/>
          <a:lstStyle/>
          <a:p>
            <a:endParaRPr lang="it-IT"/>
          </a:p>
        </p:txBody>
      </p:sp>
      <p:sp>
        <p:nvSpPr>
          <p:cNvPr id="90" name="Google Shape;90;p1"/>
          <p:cNvSpPr txBox="1"/>
          <p:nvPr/>
        </p:nvSpPr>
        <p:spPr>
          <a:xfrm>
            <a:off x="1028700" y="2188135"/>
            <a:ext cx="16230600" cy="2240229"/>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5199" b="0" i="0" u="none" strike="noStrike" cap="none" dirty="0">
                <a:solidFill>
                  <a:srgbClr val="FFBD59"/>
                </a:solidFill>
                <a:latin typeface="Fredoka"/>
                <a:ea typeface="Fredoka"/>
                <a:cs typeface="Fredoka"/>
                <a:sym typeface="Fredoka"/>
              </a:rPr>
              <a:t>EPPO and EU Law</a:t>
            </a:r>
            <a:endParaRPr dirty="0"/>
          </a:p>
          <a:p>
            <a:pPr marL="0" marR="0" lvl="0" indent="0" algn="ctr" rtl="0">
              <a:lnSpc>
                <a:spcPct val="140007"/>
              </a:lnSpc>
              <a:spcBef>
                <a:spcPts val="0"/>
              </a:spcBef>
              <a:spcAft>
                <a:spcPts val="0"/>
              </a:spcAft>
              <a:buNone/>
            </a:pPr>
            <a:r>
              <a:rPr lang="en-US" sz="5199" b="0" i="0" u="none" strike="noStrike" cap="none" dirty="0">
                <a:solidFill>
                  <a:srgbClr val="FFBD59"/>
                </a:solidFill>
                <a:latin typeface="Fredoka"/>
                <a:ea typeface="Fredoka"/>
                <a:cs typeface="Fredoka"/>
                <a:sym typeface="Fredoka"/>
              </a:rPr>
              <a:t> (Jean Monnet Centre of Excellence - STEPPO)</a:t>
            </a:r>
            <a:endParaRPr sz="5199" b="0" i="0" u="none" strike="noStrike" cap="none" dirty="0">
              <a:solidFill>
                <a:srgbClr val="FFBD59"/>
              </a:solidFill>
              <a:latin typeface="Fredoka"/>
              <a:ea typeface="Fredoka"/>
              <a:cs typeface="Fredoka"/>
              <a:sym typeface="Fredoka"/>
            </a:endParaRPr>
          </a:p>
        </p:txBody>
      </p:sp>
      <p:pic>
        <p:nvPicPr>
          <p:cNvPr id="2" name="Image 1" descr="Une image contenant texte, Police, capture d’écran, Bleu électrique&#10;&#10;Description générée automatiquement">
            <a:extLst>
              <a:ext uri="{FF2B5EF4-FFF2-40B4-BE49-F238E27FC236}">
                <a16:creationId xmlns:a16="http://schemas.microsoft.com/office/drawing/2014/main" id="{73FECEB7-C7C2-1F29-C092-2626036DD938}"/>
              </a:ext>
            </a:extLst>
          </p:cNvPr>
          <p:cNvPicPr>
            <a:picLocks noChangeAspect="1"/>
          </p:cNvPicPr>
          <p:nvPr/>
        </p:nvPicPr>
        <p:blipFill>
          <a:blip r:embed="rId6"/>
          <a:stretch>
            <a:fillRect/>
          </a:stretch>
        </p:blipFill>
        <p:spPr>
          <a:xfrm>
            <a:off x="0" y="7254385"/>
            <a:ext cx="18288000" cy="27878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sp>
        <p:nvSpPr>
          <p:cNvPr id="97" name="Google Shape;97;p2">
            <a:extLst>
              <a:ext uri="{FF2B5EF4-FFF2-40B4-BE49-F238E27FC236}">
                <a16:creationId xmlns:a16="http://schemas.microsoft.com/office/drawing/2014/main" id="{BD502F61-2D1C-FE90-21D8-28243DE90B0E}"/>
              </a:ext>
            </a:extLst>
          </p:cNvPr>
          <p:cNvSpPr/>
          <p:nvPr/>
        </p:nvSpPr>
        <p:spPr>
          <a:xfrm>
            <a:off x="1028700" y="3721312"/>
            <a:ext cx="14098089" cy="6565688"/>
          </a:xfrm>
          <a:custGeom>
            <a:avLst/>
            <a:gdLst/>
            <a:ahLst/>
            <a:cxnLst/>
            <a:rect l="l" t="t" r="r" b="b"/>
            <a:pathLst>
              <a:path w="9005307" h="6565688" extrusionOk="0">
                <a:moveTo>
                  <a:pt x="0" y="0"/>
                </a:moveTo>
                <a:lnTo>
                  <a:pt x="9005308" y="0"/>
                </a:lnTo>
                <a:lnTo>
                  <a:pt x="9005308" y="6565688"/>
                </a:lnTo>
                <a:lnTo>
                  <a:pt x="0" y="6565688"/>
                </a:lnTo>
                <a:lnTo>
                  <a:pt x="0" y="0"/>
                </a:lnTo>
                <a:close/>
              </a:path>
            </a:pathLst>
          </a:custGeom>
          <a:blipFill rotWithShape="1">
            <a:blip r:embed="rId3">
              <a:alphaModFix/>
            </a:blip>
            <a:stretch>
              <a:fillRect/>
            </a:stretch>
          </a:blipFill>
          <a:ln>
            <a:noFill/>
          </a:ln>
        </p:spPr>
        <p:txBody>
          <a:bodyPr/>
          <a:lstStyle/>
          <a:p>
            <a:endParaRPr lang="it-IT" dirty="0"/>
          </a:p>
        </p:txBody>
      </p: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4"/>
          <a:stretch>
            <a:fillRect/>
          </a:stretch>
        </p:blipFill>
        <p:spPr>
          <a:xfrm>
            <a:off x="288734" y="0"/>
            <a:ext cx="17999266" cy="2743882"/>
          </a:xfrm>
          <a:prstGeom prst="rect">
            <a:avLst/>
          </a:prstGeom>
        </p:spPr>
      </p:pic>
      <p:sp>
        <p:nvSpPr>
          <p:cNvPr id="3" name="Rectangle 2"/>
          <p:cNvSpPr/>
          <p:nvPr/>
        </p:nvSpPr>
        <p:spPr>
          <a:xfrm>
            <a:off x="4600476" y="1901224"/>
            <a:ext cx="8084264" cy="707886"/>
          </a:xfrm>
          <a:prstGeom prst="rect">
            <a:avLst/>
          </a:prstGeom>
        </p:spPr>
        <p:txBody>
          <a:bodyPr wrap="none">
            <a:spAutoFit/>
          </a:bodyPr>
          <a:lstStyle/>
          <a:p>
            <a:r>
              <a:rPr lang="it-IT" sz="4000" dirty="0" err="1" smtClean="0">
                <a:solidFill>
                  <a:srgbClr val="FFC000"/>
                </a:solidFill>
                <a:latin typeface="+mn-lt"/>
              </a:rPr>
              <a:t>College’s</a:t>
            </a:r>
            <a:r>
              <a:rPr lang="it-IT" sz="4000" dirty="0" smtClean="0">
                <a:solidFill>
                  <a:srgbClr val="FFC000"/>
                </a:solidFill>
                <a:latin typeface="+mn-lt"/>
              </a:rPr>
              <a:t> </a:t>
            </a:r>
            <a:r>
              <a:rPr lang="it-IT" sz="4000" dirty="0" err="1" smtClean="0">
                <a:solidFill>
                  <a:srgbClr val="FFC000"/>
                </a:solidFill>
                <a:latin typeface="+mn-lt"/>
              </a:rPr>
              <a:t>decision-making</a:t>
            </a:r>
            <a:r>
              <a:rPr lang="it-IT" sz="4000" dirty="0" smtClean="0">
                <a:solidFill>
                  <a:srgbClr val="FFC000"/>
                </a:solidFill>
                <a:latin typeface="+mn-lt"/>
              </a:rPr>
              <a:t> </a:t>
            </a:r>
            <a:r>
              <a:rPr lang="it-IT" sz="4000" dirty="0" err="1" smtClean="0">
                <a:solidFill>
                  <a:srgbClr val="FFC000"/>
                </a:solidFill>
                <a:latin typeface="+mn-lt"/>
              </a:rPr>
              <a:t>process</a:t>
            </a:r>
            <a:endParaRPr lang="en-US" sz="4000" dirty="0">
              <a:solidFill>
                <a:srgbClr val="FFC000"/>
              </a:solidFill>
              <a:latin typeface="+mn-lt"/>
            </a:endParaRPr>
          </a:p>
        </p:txBody>
      </p:sp>
      <p:graphicFrame>
        <p:nvGraphicFramePr>
          <p:cNvPr id="4" name="Diagram 3"/>
          <p:cNvGraphicFramePr/>
          <p:nvPr>
            <p:extLst>
              <p:ext uri="{D42A27DB-BD31-4B8C-83A1-F6EECF244321}">
                <p14:modId xmlns:p14="http://schemas.microsoft.com/office/powerpoint/2010/main" val="1499569174"/>
              </p:ext>
            </p:extLst>
          </p:nvPr>
        </p:nvGraphicFramePr>
        <p:xfrm>
          <a:off x="658041" y="3095897"/>
          <a:ext cx="16971917" cy="68188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31497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sp>
        <p:nvSpPr>
          <p:cNvPr id="97" name="Google Shape;97;p2">
            <a:extLst>
              <a:ext uri="{FF2B5EF4-FFF2-40B4-BE49-F238E27FC236}">
                <a16:creationId xmlns:a16="http://schemas.microsoft.com/office/drawing/2014/main" id="{BD502F61-2D1C-FE90-21D8-28243DE90B0E}"/>
              </a:ext>
            </a:extLst>
          </p:cNvPr>
          <p:cNvSpPr/>
          <p:nvPr/>
        </p:nvSpPr>
        <p:spPr>
          <a:xfrm>
            <a:off x="1028700" y="3487783"/>
            <a:ext cx="15744009" cy="6799217"/>
          </a:xfrm>
          <a:custGeom>
            <a:avLst/>
            <a:gdLst/>
            <a:ahLst/>
            <a:cxnLst/>
            <a:rect l="l" t="t" r="r" b="b"/>
            <a:pathLst>
              <a:path w="9005307" h="6565688" extrusionOk="0">
                <a:moveTo>
                  <a:pt x="0" y="0"/>
                </a:moveTo>
                <a:lnTo>
                  <a:pt x="9005308" y="0"/>
                </a:lnTo>
                <a:lnTo>
                  <a:pt x="9005308" y="6565688"/>
                </a:lnTo>
                <a:lnTo>
                  <a:pt x="0" y="6565688"/>
                </a:lnTo>
                <a:lnTo>
                  <a:pt x="0" y="0"/>
                </a:lnTo>
                <a:close/>
              </a:path>
            </a:pathLst>
          </a:custGeom>
          <a:blipFill rotWithShape="1">
            <a:blip r:embed="rId3">
              <a:alphaModFix/>
            </a:blip>
            <a:stretch>
              <a:fillRect/>
            </a:stretch>
          </a:blipFill>
          <a:ln>
            <a:noFill/>
          </a:ln>
        </p:spPr>
        <p:txBody>
          <a:bodyPr/>
          <a:lstStyle/>
          <a:p>
            <a:pPr lvl="1"/>
            <a:endParaRPr lang="en-US" sz="1200" dirty="0">
              <a:solidFill>
                <a:schemeClr val="tx2"/>
              </a:solidFill>
            </a:endParaRPr>
          </a:p>
        </p:txBody>
      </p: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4"/>
          <a:stretch>
            <a:fillRect/>
          </a:stretch>
        </p:blipFill>
        <p:spPr>
          <a:xfrm>
            <a:off x="288734" y="0"/>
            <a:ext cx="17999266" cy="2743882"/>
          </a:xfrm>
          <a:prstGeom prst="rect">
            <a:avLst/>
          </a:prstGeom>
        </p:spPr>
      </p:pic>
      <p:sp>
        <p:nvSpPr>
          <p:cNvPr id="3" name="Rectangle 2"/>
          <p:cNvSpPr/>
          <p:nvPr/>
        </p:nvSpPr>
        <p:spPr>
          <a:xfrm>
            <a:off x="4535161" y="1765330"/>
            <a:ext cx="8400056" cy="707886"/>
          </a:xfrm>
          <a:prstGeom prst="rect">
            <a:avLst/>
          </a:prstGeom>
        </p:spPr>
        <p:txBody>
          <a:bodyPr wrap="none">
            <a:spAutoFit/>
          </a:bodyPr>
          <a:lstStyle/>
          <a:p>
            <a:r>
              <a:rPr lang="it-IT" sz="4000" dirty="0" err="1" smtClean="0">
                <a:solidFill>
                  <a:srgbClr val="FFC000"/>
                </a:solidFill>
                <a:latin typeface="+mn-lt"/>
              </a:rPr>
              <a:t>Permanent</a:t>
            </a:r>
            <a:r>
              <a:rPr lang="it-IT" sz="4000" dirty="0" smtClean="0">
                <a:solidFill>
                  <a:srgbClr val="FFC000"/>
                </a:solidFill>
                <a:latin typeface="+mn-lt"/>
              </a:rPr>
              <a:t> </a:t>
            </a:r>
            <a:r>
              <a:rPr lang="it-IT" sz="4000" dirty="0" err="1" smtClean="0">
                <a:solidFill>
                  <a:srgbClr val="FFC000"/>
                </a:solidFill>
                <a:latin typeface="+mn-lt"/>
              </a:rPr>
              <a:t>Chambers</a:t>
            </a:r>
            <a:r>
              <a:rPr lang="it-IT" sz="4000" dirty="0" smtClean="0">
                <a:solidFill>
                  <a:srgbClr val="FFC000"/>
                </a:solidFill>
                <a:latin typeface="+mn-lt"/>
              </a:rPr>
              <a:t> - </a:t>
            </a:r>
            <a:r>
              <a:rPr lang="it-IT" sz="4000" dirty="0" err="1" smtClean="0">
                <a:solidFill>
                  <a:srgbClr val="FFC000"/>
                </a:solidFill>
                <a:latin typeface="+mn-lt"/>
              </a:rPr>
              <a:t>composition</a:t>
            </a:r>
            <a:endParaRPr lang="en-US" sz="4000" dirty="0">
              <a:solidFill>
                <a:srgbClr val="FFC000"/>
              </a:solidFill>
              <a:latin typeface="+mn-lt"/>
            </a:endParaRPr>
          </a:p>
        </p:txBody>
      </p:sp>
      <p:sp>
        <p:nvSpPr>
          <p:cNvPr id="13" name="TextBox 12"/>
          <p:cNvSpPr txBox="1"/>
          <p:nvPr/>
        </p:nvSpPr>
        <p:spPr>
          <a:xfrm>
            <a:off x="1387105" y="3983683"/>
            <a:ext cx="5575398" cy="3970318"/>
          </a:xfrm>
          <a:prstGeom prst="rect">
            <a:avLst/>
          </a:prstGeom>
          <a:noFill/>
        </p:spPr>
        <p:txBody>
          <a:bodyPr wrap="square" rtlCol="0">
            <a:spAutoFit/>
          </a:bodyPr>
          <a:lstStyle/>
          <a:p>
            <a:pPr>
              <a:buClrTx/>
              <a:buFontTx/>
              <a:buNone/>
            </a:pPr>
            <a:r>
              <a:rPr lang="it-IT" sz="2800" kern="1200" dirty="0" smtClean="0">
                <a:solidFill>
                  <a:srgbClr val="FFC000"/>
                </a:solidFill>
                <a:latin typeface="Calibri" panose="020F0502020204030204"/>
                <a:ea typeface="+mn-ea"/>
                <a:cs typeface="+mn-cs"/>
              </a:rPr>
              <a:t>The 15 </a:t>
            </a:r>
            <a:r>
              <a:rPr lang="it-IT" sz="2800" kern="1200" dirty="0" err="1" smtClean="0">
                <a:solidFill>
                  <a:srgbClr val="FFC000"/>
                </a:solidFill>
                <a:latin typeface="Calibri" panose="020F0502020204030204"/>
                <a:ea typeface="+mn-ea"/>
                <a:cs typeface="+mn-cs"/>
              </a:rPr>
              <a:t>PCs</a:t>
            </a:r>
            <a:r>
              <a:rPr lang="it-IT" sz="2800" kern="1200" dirty="0" smtClean="0">
                <a:solidFill>
                  <a:srgbClr val="FFC000"/>
                </a:solidFill>
                <a:latin typeface="Calibri" panose="020F0502020204030204"/>
                <a:ea typeface="+mn-ea"/>
                <a:cs typeface="+mn-cs"/>
              </a:rPr>
              <a:t>.</a:t>
            </a:r>
          </a:p>
          <a:p>
            <a:pPr>
              <a:buClrTx/>
              <a:buFontTx/>
              <a:buNone/>
            </a:pPr>
            <a:r>
              <a:rPr lang="it-IT" sz="2800" kern="1200" dirty="0" smtClean="0">
                <a:solidFill>
                  <a:srgbClr val="FFC000"/>
                </a:solidFill>
                <a:latin typeface="Calibri" panose="020F0502020204030204"/>
                <a:ea typeface="+mn-ea"/>
                <a:cs typeface="+mn-cs"/>
              </a:rPr>
              <a:t>The PCs play a </a:t>
            </a:r>
            <a:r>
              <a:rPr lang="it-IT" sz="2800" kern="1200" dirty="0" err="1" smtClean="0">
                <a:solidFill>
                  <a:srgbClr val="FFC000"/>
                </a:solidFill>
                <a:latin typeface="Calibri" panose="020F0502020204030204"/>
                <a:ea typeface="+mn-ea"/>
                <a:cs typeface="+mn-cs"/>
              </a:rPr>
              <a:t>significant</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role</a:t>
            </a:r>
            <a:r>
              <a:rPr lang="it-IT" sz="2800" kern="1200" dirty="0" smtClean="0">
                <a:solidFill>
                  <a:srgbClr val="FFC000"/>
                </a:solidFill>
                <a:latin typeface="Calibri" panose="020F0502020204030204"/>
                <a:ea typeface="+mn-ea"/>
                <a:cs typeface="+mn-cs"/>
              </a:rPr>
              <a:t> in the </a:t>
            </a:r>
            <a:r>
              <a:rPr lang="it-IT" sz="2800" b="1" kern="1200" dirty="0" err="1" smtClean="0">
                <a:solidFill>
                  <a:srgbClr val="FFC000"/>
                </a:solidFill>
                <a:latin typeface="Calibri" panose="020F0502020204030204"/>
                <a:ea typeface="+mn-ea"/>
                <a:cs typeface="+mn-cs"/>
              </a:rPr>
              <a:t>investigation</a:t>
            </a:r>
            <a:r>
              <a:rPr lang="it-IT" sz="2800" b="1" kern="1200" dirty="0" smtClean="0">
                <a:solidFill>
                  <a:srgbClr val="FFC000"/>
                </a:solidFill>
                <a:latin typeface="Calibri" panose="020F0502020204030204"/>
                <a:ea typeface="+mn-ea"/>
                <a:cs typeface="+mn-cs"/>
              </a:rPr>
              <a:t> and </a:t>
            </a:r>
            <a:r>
              <a:rPr lang="it-IT" sz="2800" b="1" kern="1200" dirty="0" err="1" smtClean="0">
                <a:solidFill>
                  <a:srgbClr val="FFC000"/>
                </a:solidFill>
                <a:latin typeface="Calibri" panose="020F0502020204030204"/>
                <a:ea typeface="+mn-ea"/>
                <a:cs typeface="+mn-cs"/>
              </a:rPr>
              <a:t>prosecution</a:t>
            </a:r>
            <a:r>
              <a:rPr lang="it-IT" sz="2800" b="1" kern="1200" dirty="0" smtClean="0">
                <a:solidFill>
                  <a:srgbClr val="FFC000"/>
                </a:solidFill>
                <a:latin typeface="Calibri" panose="020F0502020204030204"/>
                <a:ea typeface="+mn-ea"/>
                <a:cs typeface="+mn-cs"/>
              </a:rPr>
              <a:t> procedure. </a:t>
            </a:r>
          </a:p>
          <a:p>
            <a:pPr marL="285750" indent="-285750">
              <a:buClrTx/>
              <a:buFontTx/>
              <a:buChar char="-"/>
            </a:pPr>
            <a:r>
              <a:rPr lang="it-IT" sz="2800" kern="1200" dirty="0" smtClean="0">
                <a:solidFill>
                  <a:srgbClr val="FFC000"/>
                </a:solidFill>
                <a:latin typeface="Calibri" panose="020F0502020204030204"/>
                <a:ea typeface="+mn-ea"/>
                <a:cs typeface="+mn-cs"/>
              </a:rPr>
              <a:t>PCs decide on the </a:t>
            </a:r>
            <a:r>
              <a:rPr lang="it-IT" sz="2800" b="1" kern="1200" dirty="0" err="1" smtClean="0">
                <a:solidFill>
                  <a:srgbClr val="FFC000"/>
                </a:solidFill>
                <a:latin typeface="Calibri" panose="020F0502020204030204"/>
                <a:ea typeface="+mn-ea"/>
                <a:cs typeface="+mn-cs"/>
              </a:rPr>
              <a:t>exercise</a:t>
            </a:r>
            <a:r>
              <a:rPr lang="it-IT" sz="2800" b="1" kern="1200" dirty="0" smtClean="0">
                <a:solidFill>
                  <a:srgbClr val="FFC000"/>
                </a:solidFill>
                <a:latin typeface="Calibri" panose="020F0502020204030204"/>
                <a:ea typeface="+mn-ea"/>
                <a:cs typeface="+mn-cs"/>
              </a:rPr>
              <a:t> EPPO </a:t>
            </a:r>
            <a:r>
              <a:rPr lang="it-IT" sz="2800" b="1" kern="1200" dirty="0" err="1" smtClean="0">
                <a:solidFill>
                  <a:srgbClr val="FFC000"/>
                </a:solidFill>
                <a:latin typeface="Calibri" panose="020F0502020204030204"/>
                <a:ea typeface="+mn-ea"/>
                <a:cs typeface="+mn-cs"/>
              </a:rPr>
              <a:t>competence</a:t>
            </a:r>
            <a:endParaRPr lang="it-IT" sz="2800" b="1" kern="1200" dirty="0" smtClean="0">
              <a:solidFill>
                <a:srgbClr val="FFC000"/>
              </a:solidFill>
              <a:latin typeface="Calibri" panose="020F0502020204030204"/>
              <a:ea typeface="+mn-ea"/>
              <a:cs typeface="+mn-cs"/>
            </a:endParaRPr>
          </a:p>
          <a:p>
            <a:pPr marL="285750" indent="-285750">
              <a:buClrTx/>
              <a:buFontTx/>
              <a:buChar char="-"/>
            </a:pPr>
            <a:r>
              <a:rPr lang="it-IT" sz="2800" kern="1200" dirty="0" smtClean="0">
                <a:solidFill>
                  <a:srgbClr val="FFC000"/>
                </a:solidFill>
                <a:latin typeface="Calibri" panose="020F0502020204030204"/>
                <a:ea typeface="+mn-ea"/>
                <a:cs typeface="+mn-cs"/>
              </a:rPr>
              <a:t>PCs take </a:t>
            </a:r>
            <a:r>
              <a:rPr lang="it-IT" sz="2800" kern="1200" dirty="0" err="1" smtClean="0">
                <a:solidFill>
                  <a:srgbClr val="FFC000"/>
                </a:solidFill>
                <a:latin typeface="Calibri" panose="020F0502020204030204"/>
                <a:ea typeface="+mn-ea"/>
                <a:cs typeface="+mn-cs"/>
              </a:rPr>
              <a:t>all</a:t>
            </a:r>
            <a:r>
              <a:rPr lang="it-IT" sz="2800" kern="1200" dirty="0" smtClean="0">
                <a:solidFill>
                  <a:srgbClr val="FFC000"/>
                </a:solidFill>
                <a:latin typeface="Calibri" panose="020F0502020204030204"/>
                <a:ea typeface="+mn-ea"/>
                <a:cs typeface="+mn-cs"/>
              </a:rPr>
              <a:t> </a:t>
            </a:r>
            <a:r>
              <a:rPr lang="it-IT" sz="2800" b="1" kern="1200" dirty="0" err="1" smtClean="0">
                <a:solidFill>
                  <a:srgbClr val="FFC000"/>
                </a:solidFill>
                <a:latin typeface="Calibri" panose="020F0502020204030204"/>
                <a:ea typeface="+mn-ea"/>
                <a:cs typeface="+mn-cs"/>
              </a:rPr>
              <a:t>main</a:t>
            </a:r>
            <a:r>
              <a:rPr lang="it-IT" sz="2800" b="1" kern="1200" dirty="0" smtClean="0">
                <a:solidFill>
                  <a:srgbClr val="FFC000"/>
                </a:solidFill>
                <a:latin typeface="Calibri" panose="020F0502020204030204"/>
                <a:ea typeface="+mn-ea"/>
                <a:cs typeface="+mn-cs"/>
              </a:rPr>
              <a:t> </a:t>
            </a:r>
            <a:r>
              <a:rPr lang="it-IT" sz="2800" b="1" kern="1200" dirty="0" err="1" smtClean="0">
                <a:solidFill>
                  <a:srgbClr val="FFC000"/>
                </a:solidFill>
                <a:latin typeface="Calibri" panose="020F0502020204030204"/>
                <a:ea typeface="+mn-ea"/>
                <a:cs typeface="+mn-cs"/>
              </a:rPr>
              <a:t>decisions</a:t>
            </a:r>
            <a:r>
              <a:rPr lang="it-IT" sz="2800" b="1"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throughout</a:t>
            </a:r>
            <a:r>
              <a:rPr lang="it-IT" sz="2800" kern="1200" dirty="0" smtClean="0">
                <a:solidFill>
                  <a:srgbClr val="FFC000"/>
                </a:solidFill>
                <a:latin typeface="Calibri" panose="020F0502020204030204"/>
                <a:ea typeface="+mn-ea"/>
                <a:cs typeface="+mn-cs"/>
              </a:rPr>
              <a:t> the </a:t>
            </a:r>
            <a:r>
              <a:rPr lang="it-IT" sz="2800" kern="1200" dirty="0" err="1" smtClean="0">
                <a:solidFill>
                  <a:srgbClr val="FFC000"/>
                </a:solidFill>
                <a:latin typeface="Calibri" panose="020F0502020204030204"/>
                <a:ea typeface="+mn-ea"/>
                <a:cs typeface="+mn-cs"/>
              </a:rPr>
              <a:t>whole</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criminal</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proceedings</a:t>
            </a:r>
            <a:endParaRPr lang="en-US" sz="2800" kern="1200" dirty="0">
              <a:solidFill>
                <a:srgbClr val="FFC000"/>
              </a:solidFill>
              <a:latin typeface="Calibri" panose="020F0502020204030204"/>
              <a:ea typeface="+mn-ea"/>
              <a:cs typeface="+mn-cs"/>
            </a:endParaRPr>
          </a:p>
        </p:txBody>
      </p:sp>
      <p:sp>
        <p:nvSpPr>
          <p:cNvPr id="14" name="TextBox 13"/>
          <p:cNvSpPr txBox="1"/>
          <p:nvPr/>
        </p:nvSpPr>
        <p:spPr>
          <a:xfrm>
            <a:off x="9408065" y="3983683"/>
            <a:ext cx="6763752" cy="5262979"/>
          </a:xfrm>
          <a:prstGeom prst="rect">
            <a:avLst/>
          </a:prstGeom>
          <a:noFill/>
        </p:spPr>
        <p:txBody>
          <a:bodyPr wrap="square" rtlCol="0">
            <a:spAutoFit/>
          </a:bodyPr>
          <a:lstStyle/>
          <a:p>
            <a:pPr algn="just">
              <a:buClrTx/>
              <a:buFontTx/>
              <a:buNone/>
            </a:pPr>
            <a:r>
              <a:rPr lang="it-IT" sz="2800" b="1" kern="1200" dirty="0">
                <a:solidFill>
                  <a:srgbClr val="FFC000"/>
                </a:solidFill>
                <a:latin typeface="Calibri" panose="020F0502020204030204"/>
                <a:ea typeface="+mn-ea"/>
                <a:cs typeface="+mn-cs"/>
              </a:rPr>
              <a:t>CHAIR</a:t>
            </a:r>
          </a:p>
          <a:p>
            <a:pPr algn="just">
              <a:buClrTx/>
              <a:buFont typeface="Wingdings" panose="05000000000000000000" pitchFamily="2" charset="2"/>
              <a:buChar char="ü"/>
            </a:pPr>
            <a:r>
              <a:rPr lang="it-IT" sz="2800" kern="1200" dirty="0">
                <a:solidFill>
                  <a:srgbClr val="FFC000"/>
                </a:solidFill>
                <a:latin typeface="Calibri" panose="020F0502020204030204"/>
                <a:ea typeface="+mn-ea"/>
                <a:cs typeface="+mn-cs"/>
              </a:rPr>
              <a:t>ECP (1) and </a:t>
            </a:r>
            <a:r>
              <a:rPr lang="it-IT" sz="2800" kern="1200" dirty="0" err="1">
                <a:solidFill>
                  <a:srgbClr val="FFC000"/>
                </a:solidFill>
                <a:latin typeface="Calibri" panose="020F0502020204030204"/>
                <a:ea typeface="+mn-ea"/>
                <a:cs typeface="+mn-cs"/>
              </a:rPr>
              <a:t>each</a:t>
            </a:r>
            <a:r>
              <a:rPr lang="it-IT" sz="2800" kern="1200" dirty="0">
                <a:solidFill>
                  <a:srgbClr val="FFC000"/>
                </a:solidFill>
                <a:latin typeface="Calibri" panose="020F0502020204030204"/>
                <a:ea typeface="+mn-ea"/>
                <a:cs typeface="+mn-cs"/>
              </a:rPr>
              <a:t> DECP (2) </a:t>
            </a:r>
            <a:r>
              <a:rPr lang="it-IT" sz="2800" kern="1200" dirty="0" err="1">
                <a:solidFill>
                  <a:srgbClr val="FFC000"/>
                </a:solidFill>
                <a:latin typeface="Calibri" panose="020F0502020204030204"/>
                <a:ea typeface="+mn-ea"/>
                <a:cs typeface="+mn-cs"/>
              </a:rPr>
              <a:t>shall</a:t>
            </a:r>
            <a:r>
              <a:rPr lang="it-IT" sz="2800" kern="1200" dirty="0">
                <a:solidFill>
                  <a:srgbClr val="FFC000"/>
                </a:solidFill>
                <a:latin typeface="Calibri" panose="020F0502020204030204"/>
                <a:ea typeface="+mn-ea"/>
                <a:cs typeface="+mn-cs"/>
              </a:rPr>
              <a:t> </a:t>
            </a:r>
            <a:r>
              <a:rPr lang="it-IT" sz="2800" kern="1200" dirty="0" err="1">
                <a:solidFill>
                  <a:srgbClr val="FFC000"/>
                </a:solidFill>
                <a:latin typeface="Calibri" panose="020F0502020204030204"/>
                <a:ea typeface="+mn-ea"/>
                <a:cs typeface="+mn-cs"/>
              </a:rPr>
              <a:t>chair</a:t>
            </a:r>
            <a:r>
              <a:rPr lang="it-IT" sz="2800" kern="1200" dirty="0">
                <a:solidFill>
                  <a:srgbClr val="FFC000"/>
                </a:solidFill>
                <a:latin typeface="Calibri" panose="020F0502020204030204"/>
                <a:ea typeface="+mn-ea"/>
                <a:cs typeface="+mn-cs"/>
              </a:rPr>
              <a:t> the PC of </a:t>
            </a:r>
            <a:r>
              <a:rPr lang="it-IT" sz="2800" kern="1200" dirty="0" err="1">
                <a:solidFill>
                  <a:srgbClr val="FFC000"/>
                </a:solidFill>
                <a:latin typeface="Calibri" panose="020F0502020204030204"/>
                <a:ea typeface="+mn-ea"/>
                <a:cs typeface="+mn-cs"/>
              </a:rPr>
              <a:t>which</a:t>
            </a:r>
            <a:r>
              <a:rPr lang="it-IT" sz="2800" kern="1200" dirty="0">
                <a:solidFill>
                  <a:srgbClr val="FFC000"/>
                </a:solidFill>
                <a:latin typeface="Calibri" panose="020F0502020204030204"/>
                <a:ea typeface="+mn-ea"/>
                <a:cs typeface="+mn-cs"/>
              </a:rPr>
              <a:t> </a:t>
            </a:r>
            <a:r>
              <a:rPr lang="it-IT" sz="2800" kern="1200" dirty="0" err="1">
                <a:solidFill>
                  <a:srgbClr val="FFC000"/>
                </a:solidFill>
                <a:latin typeface="Calibri" panose="020F0502020204030204"/>
                <a:ea typeface="+mn-ea"/>
                <a:cs typeface="+mn-cs"/>
              </a:rPr>
              <a:t>they</a:t>
            </a:r>
            <a:r>
              <a:rPr lang="it-IT" sz="2800" kern="1200" dirty="0">
                <a:solidFill>
                  <a:srgbClr val="FFC000"/>
                </a:solidFill>
                <a:latin typeface="Calibri" panose="020F0502020204030204"/>
                <a:ea typeface="+mn-ea"/>
                <a:cs typeface="+mn-cs"/>
              </a:rPr>
              <a:t> are </a:t>
            </a:r>
            <a:r>
              <a:rPr lang="it-IT" sz="2800" kern="1200" dirty="0" err="1">
                <a:solidFill>
                  <a:srgbClr val="FFC000"/>
                </a:solidFill>
                <a:latin typeface="Calibri" panose="020F0502020204030204"/>
                <a:ea typeface="+mn-ea"/>
                <a:cs typeface="+mn-cs"/>
              </a:rPr>
              <a:t>permanent</a:t>
            </a:r>
            <a:r>
              <a:rPr lang="it-IT" sz="2800" kern="1200" dirty="0">
                <a:solidFill>
                  <a:srgbClr val="FFC000"/>
                </a:solidFill>
                <a:latin typeface="Calibri" panose="020F0502020204030204"/>
                <a:ea typeface="+mn-ea"/>
                <a:cs typeface="+mn-cs"/>
              </a:rPr>
              <a:t> </a:t>
            </a:r>
            <a:r>
              <a:rPr lang="it-IT" sz="2800" kern="1200" dirty="0" err="1">
                <a:solidFill>
                  <a:srgbClr val="FFC000"/>
                </a:solidFill>
                <a:latin typeface="Calibri" panose="020F0502020204030204"/>
                <a:ea typeface="+mn-ea"/>
                <a:cs typeface="+mn-cs"/>
              </a:rPr>
              <a:t>members</a:t>
            </a:r>
            <a:r>
              <a:rPr lang="it-IT" sz="2800" kern="1200" dirty="0">
                <a:solidFill>
                  <a:srgbClr val="FFC000"/>
                </a:solidFill>
                <a:latin typeface="Calibri" panose="020F0502020204030204"/>
                <a:ea typeface="+mn-ea"/>
                <a:cs typeface="+mn-cs"/>
              </a:rPr>
              <a:t> (PM) </a:t>
            </a:r>
          </a:p>
          <a:p>
            <a:pPr algn="just">
              <a:buClrTx/>
              <a:buFont typeface="Wingdings" panose="05000000000000000000" pitchFamily="2" charset="2"/>
              <a:buChar char="ü"/>
            </a:pPr>
            <a:r>
              <a:rPr lang="it-IT" sz="2800" kern="1200" dirty="0">
                <a:solidFill>
                  <a:srgbClr val="FFC000"/>
                </a:solidFill>
                <a:latin typeface="Calibri" panose="020F0502020204030204"/>
                <a:ea typeface="+mn-ea"/>
                <a:cs typeface="+mn-cs"/>
              </a:rPr>
              <a:t>The </a:t>
            </a:r>
            <a:r>
              <a:rPr lang="it-IT" sz="2800" kern="1200" dirty="0" err="1">
                <a:solidFill>
                  <a:srgbClr val="FFC000"/>
                </a:solidFill>
                <a:latin typeface="Calibri" panose="020F0502020204030204"/>
                <a:ea typeface="+mn-ea"/>
                <a:cs typeface="+mn-cs"/>
              </a:rPr>
              <a:t>other</a:t>
            </a:r>
            <a:r>
              <a:rPr lang="it-IT" sz="2800" kern="1200" dirty="0">
                <a:solidFill>
                  <a:srgbClr val="FFC000"/>
                </a:solidFill>
                <a:latin typeface="Calibri" panose="020F0502020204030204"/>
                <a:ea typeface="+mn-ea"/>
                <a:cs typeface="+mn-cs"/>
              </a:rPr>
              <a:t> </a:t>
            </a:r>
            <a:r>
              <a:rPr lang="it-IT" sz="2800" kern="1200" dirty="0" err="1">
                <a:solidFill>
                  <a:srgbClr val="FFC000"/>
                </a:solidFill>
                <a:latin typeface="Calibri" panose="020F0502020204030204"/>
                <a:ea typeface="+mn-ea"/>
                <a:cs typeface="+mn-cs"/>
              </a:rPr>
              <a:t>Chairs</a:t>
            </a:r>
            <a:r>
              <a:rPr lang="it-IT" sz="2800" kern="1200" dirty="0">
                <a:solidFill>
                  <a:srgbClr val="FFC000"/>
                </a:solidFill>
                <a:latin typeface="Calibri" panose="020F0502020204030204"/>
                <a:ea typeface="+mn-ea"/>
                <a:cs typeface="+mn-cs"/>
              </a:rPr>
              <a:t> of the </a:t>
            </a:r>
            <a:r>
              <a:rPr lang="it-IT" sz="2800" kern="1200" dirty="0" err="1">
                <a:solidFill>
                  <a:srgbClr val="FFC000"/>
                </a:solidFill>
                <a:latin typeface="Calibri" panose="020F0502020204030204"/>
                <a:ea typeface="+mn-ea"/>
                <a:cs typeface="+mn-cs"/>
              </a:rPr>
              <a:t>PC’s</a:t>
            </a:r>
            <a:r>
              <a:rPr lang="it-IT" sz="2800" kern="1200" dirty="0">
                <a:solidFill>
                  <a:srgbClr val="FFC000"/>
                </a:solidFill>
                <a:latin typeface="Calibri" panose="020F0502020204030204"/>
                <a:ea typeface="+mn-ea"/>
                <a:cs typeface="+mn-cs"/>
              </a:rPr>
              <a:t> </a:t>
            </a:r>
            <a:r>
              <a:rPr lang="it-IT" sz="2800" kern="1200" dirty="0" err="1">
                <a:solidFill>
                  <a:srgbClr val="FFC000"/>
                </a:solidFill>
                <a:latin typeface="Calibri" panose="020F0502020204030204"/>
                <a:ea typeface="+mn-ea"/>
                <a:cs typeface="+mn-cs"/>
              </a:rPr>
              <a:t>have</a:t>
            </a:r>
            <a:r>
              <a:rPr lang="it-IT" sz="2800" kern="1200" dirty="0">
                <a:solidFill>
                  <a:srgbClr val="FFC000"/>
                </a:solidFill>
                <a:latin typeface="Calibri" panose="020F0502020204030204"/>
                <a:ea typeface="+mn-ea"/>
                <a:cs typeface="+mn-cs"/>
              </a:rPr>
              <a:t> </a:t>
            </a:r>
            <a:r>
              <a:rPr lang="it-IT" sz="2800" kern="1200" dirty="0" err="1">
                <a:solidFill>
                  <a:srgbClr val="FFC000"/>
                </a:solidFill>
                <a:latin typeface="Calibri" panose="020F0502020204030204"/>
                <a:ea typeface="+mn-ea"/>
                <a:cs typeface="+mn-cs"/>
              </a:rPr>
              <a:t>been</a:t>
            </a:r>
            <a:r>
              <a:rPr lang="it-IT" sz="2800" kern="1200" dirty="0">
                <a:solidFill>
                  <a:srgbClr val="FFC000"/>
                </a:solidFill>
                <a:latin typeface="Calibri" panose="020F0502020204030204"/>
                <a:ea typeface="+mn-ea"/>
                <a:cs typeface="+mn-cs"/>
              </a:rPr>
              <a:t> </a:t>
            </a:r>
            <a:r>
              <a:rPr lang="it-IT" sz="2800" kern="1200" dirty="0" err="1">
                <a:solidFill>
                  <a:srgbClr val="FFC000"/>
                </a:solidFill>
                <a:latin typeface="Calibri" panose="020F0502020204030204"/>
                <a:ea typeface="+mn-ea"/>
                <a:cs typeface="+mn-cs"/>
              </a:rPr>
              <a:t>appointed</a:t>
            </a:r>
            <a:r>
              <a:rPr lang="it-IT" sz="2800" kern="1200" dirty="0">
                <a:solidFill>
                  <a:srgbClr val="FFC000"/>
                </a:solidFill>
                <a:latin typeface="Calibri" panose="020F0502020204030204"/>
                <a:ea typeface="+mn-ea"/>
                <a:cs typeface="+mn-cs"/>
              </a:rPr>
              <a:t> </a:t>
            </a:r>
            <a:r>
              <a:rPr lang="it-IT" sz="2800" kern="1200" dirty="0" err="1">
                <a:solidFill>
                  <a:srgbClr val="FFC000"/>
                </a:solidFill>
                <a:latin typeface="Calibri" panose="020F0502020204030204"/>
                <a:ea typeface="+mn-ea"/>
                <a:cs typeface="+mn-cs"/>
              </a:rPr>
              <a:t>amongst</a:t>
            </a:r>
            <a:r>
              <a:rPr lang="it-IT" sz="2800" kern="1200" dirty="0">
                <a:solidFill>
                  <a:srgbClr val="FFC000"/>
                </a:solidFill>
                <a:latin typeface="Calibri" panose="020F0502020204030204"/>
                <a:ea typeface="+mn-ea"/>
                <a:cs typeface="+mn-cs"/>
              </a:rPr>
              <a:t> the </a:t>
            </a:r>
            <a:r>
              <a:rPr lang="it-IT" sz="2800" kern="1200" dirty="0" err="1">
                <a:solidFill>
                  <a:srgbClr val="FFC000"/>
                </a:solidFill>
                <a:latin typeface="Calibri" panose="020F0502020204030204"/>
                <a:ea typeface="+mn-ea"/>
                <a:cs typeface="+mn-cs"/>
              </a:rPr>
              <a:t>EP’s</a:t>
            </a:r>
            <a:r>
              <a:rPr lang="it-IT" sz="2800" kern="1200" dirty="0">
                <a:solidFill>
                  <a:srgbClr val="FFC000"/>
                </a:solidFill>
                <a:latin typeface="Calibri" panose="020F0502020204030204"/>
                <a:ea typeface="+mn-ea"/>
                <a:cs typeface="+mn-cs"/>
              </a:rPr>
              <a:t> by the College</a:t>
            </a:r>
          </a:p>
          <a:p>
            <a:pPr algn="just">
              <a:buClrTx/>
              <a:buFont typeface="Wingdings" panose="05000000000000000000" pitchFamily="2" charset="2"/>
              <a:buChar char="ü"/>
            </a:pPr>
            <a:r>
              <a:rPr lang="it-IT" sz="2800" kern="1200" dirty="0" err="1">
                <a:solidFill>
                  <a:srgbClr val="FFC000"/>
                </a:solidFill>
                <a:latin typeface="Calibri" panose="020F0502020204030204"/>
                <a:ea typeface="+mn-ea"/>
                <a:cs typeface="+mn-cs"/>
              </a:rPr>
              <a:t>Permanent</a:t>
            </a:r>
            <a:r>
              <a:rPr lang="it-IT" sz="2800" kern="1200" dirty="0">
                <a:solidFill>
                  <a:srgbClr val="FFC000"/>
                </a:solidFill>
                <a:latin typeface="Calibri" panose="020F0502020204030204"/>
                <a:ea typeface="+mn-ea"/>
                <a:cs typeface="+mn-cs"/>
              </a:rPr>
              <a:t> </a:t>
            </a:r>
            <a:r>
              <a:rPr lang="it-IT" sz="2800" kern="1200" dirty="0" err="1">
                <a:solidFill>
                  <a:srgbClr val="FFC000"/>
                </a:solidFill>
                <a:latin typeface="Calibri" panose="020F0502020204030204"/>
                <a:ea typeface="+mn-ea"/>
                <a:cs typeface="+mn-cs"/>
              </a:rPr>
              <a:t>Member</a:t>
            </a:r>
            <a:endParaRPr lang="it-IT" sz="2800" kern="1200" dirty="0">
              <a:solidFill>
                <a:srgbClr val="FFC000"/>
              </a:solidFill>
              <a:latin typeface="Calibri" panose="020F0502020204030204"/>
              <a:ea typeface="+mn-ea"/>
              <a:cs typeface="+mn-cs"/>
            </a:endParaRPr>
          </a:p>
          <a:p>
            <a:pPr algn="just">
              <a:buClrTx/>
              <a:buFontTx/>
              <a:buNone/>
            </a:pPr>
            <a:r>
              <a:rPr lang="it-IT" sz="2800" b="1" kern="1200" dirty="0">
                <a:solidFill>
                  <a:srgbClr val="FFC000"/>
                </a:solidFill>
                <a:latin typeface="Calibri" panose="020F0502020204030204"/>
                <a:ea typeface="+mn-ea"/>
                <a:cs typeface="+mn-cs"/>
              </a:rPr>
              <a:t>TWO </a:t>
            </a:r>
            <a:r>
              <a:rPr lang="it-IT" sz="2800" b="1" kern="1200" dirty="0" smtClean="0">
                <a:solidFill>
                  <a:srgbClr val="FFC000"/>
                </a:solidFill>
                <a:latin typeface="Calibri" panose="020F0502020204030204"/>
                <a:ea typeface="+mn-ea"/>
                <a:cs typeface="+mn-cs"/>
              </a:rPr>
              <a:t>PERMANENT </a:t>
            </a:r>
            <a:r>
              <a:rPr lang="it-IT" sz="2800" b="1" kern="1200" dirty="0">
                <a:solidFill>
                  <a:srgbClr val="FFC000"/>
                </a:solidFill>
                <a:latin typeface="Calibri" panose="020F0502020204030204"/>
                <a:ea typeface="+mn-ea"/>
                <a:cs typeface="+mn-cs"/>
              </a:rPr>
              <a:t>MEMBERS</a:t>
            </a:r>
          </a:p>
          <a:p>
            <a:pPr algn="just">
              <a:buClrTx/>
              <a:buFont typeface="Wingdings" panose="05000000000000000000" pitchFamily="2" charset="2"/>
              <a:buChar char="ü"/>
            </a:pPr>
            <a:r>
              <a:rPr lang="it-IT" sz="2800" kern="1200" dirty="0" err="1">
                <a:solidFill>
                  <a:srgbClr val="FFC000"/>
                </a:solidFill>
                <a:latin typeface="Calibri" panose="020F0502020204030204"/>
                <a:ea typeface="+mn-ea"/>
                <a:cs typeface="+mn-cs"/>
              </a:rPr>
              <a:t>Appointment</a:t>
            </a:r>
            <a:r>
              <a:rPr lang="it-IT" sz="2800" kern="1200" dirty="0">
                <a:solidFill>
                  <a:srgbClr val="FFC000"/>
                </a:solidFill>
                <a:latin typeface="Calibri" panose="020F0502020204030204"/>
                <a:ea typeface="+mn-ea"/>
                <a:cs typeface="+mn-cs"/>
              </a:rPr>
              <a:t> </a:t>
            </a:r>
            <a:r>
              <a:rPr lang="it-IT" sz="2800" kern="1200" dirty="0" err="1">
                <a:solidFill>
                  <a:srgbClr val="FFC000"/>
                </a:solidFill>
                <a:latin typeface="Calibri" panose="020F0502020204030204"/>
                <a:ea typeface="+mn-ea"/>
                <a:cs typeface="+mn-cs"/>
              </a:rPr>
              <a:t>amongst</a:t>
            </a:r>
            <a:r>
              <a:rPr lang="it-IT" sz="2800" kern="1200" dirty="0">
                <a:solidFill>
                  <a:srgbClr val="FFC000"/>
                </a:solidFill>
                <a:latin typeface="Calibri" panose="020F0502020204030204"/>
                <a:ea typeface="+mn-ea"/>
                <a:cs typeface="+mn-cs"/>
              </a:rPr>
              <a:t> the </a:t>
            </a:r>
            <a:r>
              <a:rPr lang="it-IT" sz="2800" kern="1200" dirty="0" err="1">
                <a:solidFill>
                  <a:srgbClr val="FFC000"/>
                </a:solidFill>
                <a:latin typeface="Calibri" panose="020F0502020204030204"/>
                <a:ea typeface="+mn-ea"/>
                <a:cs typeface="+mn-cs"/>
              </a:rPr>
              <a:t>EP’s</a:t>
            </a:r>
            <a:endParaRPr lang="it-IT" sz="2800" kern="1200" dirty="0">
              <a:solidFill>
                <a:srgbClr val="FFC000"/>
              </a:solidFill>
              <a:latin typeface="Calibri" panose="020F0502020204030204"/>
              <a:ea typeface="+mn-ea"/>
              <a:cs typeface="+mn-cs"/>
            </a:endParaRPr>
          </a:p>
          <a:p>
            <a:pPr algn="just">
              <a:buClrTx/>
              <a:buFontTx/>
              <a:buNone/>
            </a:pPr>
            <a:r>
              <a:rPr lang="it-IT" sz="2800" b="1" kern="1200" dirty="0">
                <a:solidFill>
                  <a:srgbClr val="FFC000"/>
                </a:solidFill>
                <a:latin typeface="Calibri" panose="020F0502020204030204"/>
                <a:ea typeface="+mn-ea"/>
                <a:cs typeface="+mn-cs"/>
              </a:rPr>
              <a:t>SUPERVISING EUROPEAN PROSECUTOR</a:t>
            </a:r>
          </a:p>
          <a:p>
            <a:pPr algn="just">
              <a:buClrTx/>
              <a:buFont typeface="Wingdings" panose="05000000000000000000" pitchFamily="2" charset="2"/>
              <a:buChar char="ü"/>
            </a:pPr>
            <a:r>
              <a:rPr lang="it-IT" sz="2800" kern="1200" dirty="0">
                <a:solidFill>
                  <a:srgbClr val="FFC000"/>
                </a:solidFill>
                <a:latin typeface="Calibri" panose="020F0502020204030204"/>
                <a:ea typeface="+mn-ea"/>
                <a:cs typeface="+mn-cs"/>
              </a:rPr>
              <a:t>«Expert </a:t>
            </a:r>
            <a:r>
              <a:rPr lang="it-IT" sz="2800" kern="1200" dirty="0" err="1">
                <a:solidFill>
                  <a:srgbClr val="FFC000"/>
                </a:solidFill>
                <a:latin typeface="Calibri" panose="020F0502020204030204"/>
                <a:ea typeface="+mn-ea"/>
                <a:cs typeface="+mn-cs"/>
              </a:rPr>
              <a:t>member</a:t>
            </a:r>
            <a:r>
              <a:rPr lang="it-IT" sz="2800" kern="1200" dirty="0">
                <a:solidFill>
                  <a:srgbClr val="FFC000"/>
                </a:solidFill>
                <a:latin typeface="Calibri" panose="020F0502020204030204"/>
                <a:ea typeface="+mn-ea"/>
                <a:cs typeface="+mn-cs"/>
              </a:rPr>
              <a:t>» from MS the case </a:t>
            </a:r>
            <a:r>
              <a:rPr lang="it-IT" sz="2800" kern="1200" dirty="0" err="1">
                <a:solidFill>
                  <a:srgbClr val="FFC000"/>
                </a:solidFill>
                <a:latin typeface="Calibri" panose="020F0502020204030204"/>
                <a:ea typeface="+mn-ea"/>
                <a:cs typeface="+mn-cs"/>
              </a:rPr>
              <a:t>at</a:t>
            </a:r>
            <a:r>
              <a:rPr lang="it-IT" sz="2800" kern="1200" dirty="0">
                <a:solidFill>
                  <a:srgbClr val="FFC000"/>
                </a:solidFill>
                <a:latin typeface="Calibri" panose="020F0502020204030204"/>
                <a:ea typeface="+mn-ea"/>
                <a:cs typeface="+mn-cs"/>
              </a:rPr>
              <a:t> </a:t>
            </a:r>
            <a:r>
              <a:rPr lang="it-IT" sz="2800" kern="1200" dirty="0" err="1">
                <a:solidFill>
                  <a:srgbClr val="FFC000"/>
                </a:solidFill>
                <a:latin typeface="Calibri" panose="020F0502020204030204"/>
                <a:ea typeface="+mn-ea"/>
                <a:cs typeface="+mn-cs"/>
              </a:rPr>
              <a:t>hand</a:t>
            </a:r>
            <a:r>
              <a:rPr lang="it-IT" sz="2800" kern="1200" dirty="0">
                <a:solidFill>
                  <a:srgbClr val="FFC000"/>
                </a:solidFill>
                <a:latin typeface="Calibri" panose="020F0502020204030204"/>
                <a:ea typeface="+mn-ea"/>
                <a:cs typeface="+mn-cs"/>
              </a:rPr>
              <a:t> </a:t>
            </a:r>
            <a:r>
              <a:rPr lang="it-IT" sz="2800" kern="1200" dirty="0" err="1">
                <a:solidFill>
                  <a:srgbClr val="FFC000"/>
                </a:solidFill>
                <a:latin typeface="Calibri" panose="020F0502020204030204"/>
                <a:ea typeface="+mn-ea"/>
                <a:cs typeface="+mn-cs"/>
              </a:rPr>
              <a:t>originates</a:t>
            </a:r>
            <a:r>
              <a:rPr lang="it-IT" sz="2800" kern="1200" dirty="0">
                <a:solidFill>
                  <a:srgbClr val="FFC000"/>
                </a:solidFill>
                <a:latin typeface="Calibri" panose="020F0502020204030204"/>
                <a:ea typeface="+mn-ea"/>
                <a:cs typeface="+mn-cs"/>
              </a:rPr>
              <a:t> from</a:t>
            </a:r>
          </a:p>
          <a:p>
            <a:pPr algn="just">
              <a:buClrTx/>
              <a:buFont typeface="Wingdings" panose="05000000000000000000" pitchFamily="2" charset="2"/>
              <a:buChar char="ü"/>
            </a:pPr>
            <a:r>
              <a:rPr lang="it-IT" sz="2800" kern="1200" dirty="0" err="1">
                <a:solidFill>
                  <a:srgbClr val="FFC000"/>
                </a:solidFill>
                <a:latin typeface="Calibri" panose="020F0502020204030204"/>
                <a:ea typeface="+mn-ea"/>
                <a:cs typeface="+mn-cs"/>
              </a:rPr>
              <a:t>Not</a:t>
            </a:r>
            <a:r>
              <a:rPr lang="it-IT" sz="2800" kern="1200" dirty="0">
                <a:solidFill>
                  <a:srgbClr val="FFC000"/>
                </a:solidFill>
                <a:latin typeface="Calibri" panose="020F0502020204030204"/>
                <a:ea typeface="+mn-ea"/>
                <a:cs typeface="+mn-cs"/>
              </a:rPr>
              <a:t> </a:t>
            </a:r>
            <a:r>
              <a:rPr lang="it-IT" sz="2800" kern="1200" dirty="0" err="1">
                <a:solidFill>
                  <a:srgbClr val="FFC000"/>
                </a:solidFill>
                <a:latin typeface="Calibri" panose="020F0502020204030204"/>
                <a:ea typeface="+mn-ea"/>
                <a:cs typeface="+mn-cs"/>
              </a:rPr>
              <a:t>permanent</a:t>
            </a:r>
            <a:endParaRPr lang="it-IT" sz="2800" kern="1200" dirty="0">
              <a:solidFill>
                <a:srgbClr val="FFC000"/>
              </a:solidFill>
              <a:latin typeface="Calibri" panose="020F0502020204030204"/>
              <a:ea typeface="+mn-ea"/>
              <a:cs typeface="+mn-cs"/>
            </a:endParaRPr>
          </a:p>
        </p:txBody>
      </p:sp>
    </p:spTree>
    <p:extLst>
      <p:ext uri="{BB962C8B-B14F-4D97-AF65-F5344CB8AC3E}">
        <p14:creationId xmlns:p14="http://schemas.microsoft.com/office/powerpoint/2010/main" val="63599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sp>
        <p:nvSpPr>
          <p:cNvPr id="97" name="Google Shape;97;p2">
            <a:extLst>
              <a:ext uri="{FF2B5EF4-FFF2-40B4-BE49-F238E27FC236}">
                <a16:creationId xmlns:a16="http://schemas.microsoft.com/office/drawing/2014/main" id="{BD502F61-2D1C-FE90-21D8-28243DE90B0E}"/>
              </a:ext>
            </a:extLst>
          </p:cNvPr>
          <p:cNvSpPr/>
          <p:nvPr/>
        </p:nvSpPr>
        <p:spPr>
          <a:xfrm>
            <a:off x="1028700" y="3721312"/>
            <a:ext cx="14098089" cy="6565688"/>
          </a:xfrm>
          <a:custGeom>
            <a:avLst/>
            <a:gdLst/>
            <a:ahLst/>
            <a:cxnLst/>
            <a:rect l="l" t="t" r="r" b="b"/>
            <a:pathLst>
              <a:path w="9005307" h="6565688" extrusionOk="0">
                <a:moveTo>
                  <a:pt x="0" y="0"/>
                </a:moveTo>
                <a:lnTo>
                  <a:pt x="9005308" y="0"/>
                </a:lnTo>
                <a:lnTo>
                  <a:pt x="9005308" y="6565688"/>
                </a:lnTo>
                <a:lnTo>
                  <a:pt x="0" y="6565688"/>
                </a:lnTo>
                <a:lnTo>
                  <a:pt x="0" y="0"/>
                </a:lnTo>
                <a:close/>
              </a:path>
            </a:pathLst>
          </a:custGeom>
          <a:blipFill rotWithShape="1">
            <a:blip r:embed="rId3">
              <a:alphaModFix/>
            </a:blip>
            <a:stretch>
              <a:fillRect/>
            </a:stretch>
          </a:blipFill>
          <a:ln>
            <a:noFill/>
          </a:ln>
        </p:spPr>
        <p:txBody>
          <a:bodyPr/>
          <a:lstStyle/>
          <a:p>
            <a:endParaRPr lang="it-IT" dirty="0"/>
          </a:p>
        </p:txBody>
      </p: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4"/>
          <a:stretch>
            <a:fillRect/>
          </a:stretch>
        </p:blipFill>
        <p:spPr>
          <a:xfrm>
            <a:off x="288734" y="0"/>
            <a:ext cx="17999266" cy="2743882"/>
          </a:xfrm>
          <a:prstGeom prst="rect">
            <a:avLst/>
          </a:prstGeom>
        </p:spPr>
      </p:pic>
      <p:sp>
        <p:nvSpPr>
          <p:cNvPr id="3" name="Rectangle 2"/>
          <p:cNvSpPr/>
          <p:nvPr/>
        </p:nvSpPr>
        <p:spPr>
          <a:xfrm>
            <a:off x="5619378" y="1794755"/>
            <a:ext cx="6397585" cy="769441"/>
          </a:xfrm>
          <a:prstGeom prst="rect">
            <a:avLst/>
          </a:prstGeom>
        </p:spPr>
        <p:txBody>
          <a:bodyPr wrap="none">
            <a:spAutoFit/>
          </a:bodyPr>
          <a:lstStyle/>
          <a:p>
            <a:r>
              <a:rPr lang="en-US" sz="4400" kern="1200" dirty="0">
                <a:solidFill>
                  <a:srgbClr val="FFC000"/>
                </a:solidFill>
                <a:latin typeface="Myriad Pro" panose="020B0503030403020204" pitchFamily="34" charset="0"/>
                <a:ea typeface="+mj-ea"/>
                <a:cs typeface="+mj-cs"/>
              </a:rPr>
              <a:t>The origin of an EPPO case</a:t>
            </a:r>
            <a:endParaRPr lang="en-US" sz="4000" dirty="0">
              <a:solidFill>
                <a:srgbClr val="FFC000"/>
              </a:solidFill>
              <a:latin typeface="+mn-lt"/>
            </a:endParaRPr>
          </a:p>
        </p:txBody>
      </p:sp>
      <p:sp>
        <p:nvSpPr>
          <p:cNvPr id="10" name="Content Placeholder 2"/>
          <p:cNvSpPr txBox="1">
            <a:spLocks/>
          </p:cNvSpPr>
          <p:nvPr/>
        </p:nvSpPr>
        <p:spPr>
          <a:xfrm>
            <a:off x="2600740" y="3541626"/>
            <a:ext cx="11283244" cy="5016382"/>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sz="1900" dirty="0" smtClean="0"/>
          </a:p>
          <a:p>
            <a:pPr algn="just"/>
            <a:endParaRPr lang="en-US" sz="1900" dirty="0" smtClean="0"/>
          </a:p>
          <a:p>
            <a:pPr algn="just"/>
            <a:r>
              <a:rPr lang="en-US" sz="1900" dirty="0" smtClean="0">
                <a:solidFill>
                  <a:schemeClr val="tx2"/>
                </a:solidFill>
              </a:rPr>
              <a:t>Reporting: Article 24 EPPO Regulation</a:t>
            </a:r>
          </a:p>
          <a:p>
            <a:pPr algn="just"/>
            <a:r>
              <a:rPr lang="en-US" sz="1900" dirty="0" smtClean="0">
                <a:solidFill>
                  <a:schemeClr val="tx2"/>
                </a:solidFill>
              </a:rPr>
              <a:t>IBOAs and NA competent under applicable national law shall without undue delay report to the EPPO any criminal conduct in respect of which it could exercise its competence in accordance with Article 22, 25(2) (3) EPPO Regulation. </a:t>
            </a:r>
          </a:p>
          <a:p>
            <a:pPr algn="just"/>
            <a:r>
              <a:rPr lang="en-US" sz="1900" dirty="0" smtClean="0">
                <a:solidFill>
                  <a:schemeClr val="tx2"/>
                </a:solidFill>
              </a:rPr>
              <a:t>	</a:t>
            </a:r>
          </a:p>
          <a:p>
            <a:pPr algn="just"/>
            <a:r>
              <a:rPr lang="en-US" sz="1900" dirty="0" smtClean="0">
                <a:solidFill>
                  <a:schemeClr val="tx2"/>
                </a:solidFill>
              </a:rPr>
              <a:t>In addition, private party reports and own-initiative investigations based on press monitoring, etc.</a:t>
            </a:r>
          </a:p>
          <a:p>
            <a:pPr algn="just"/>
            <a:r>
              <a:rPr lang="en-US" sz="1900" dirty="0" smtClean="0"/>
              <a:t>		</a:t>
            </a:r>
          </a:p>
          <a:p>
            <a:pPr algn="just"/>
            <a:endParaRPr lang="en-US" sz="1900" b="1" dirty="0" smtClean="0">
              <a:solidFill>
                <a:srgbClr val="FFC000"/>
              </a:solidFill>
            </a:endParaRPr>
          </a:p>
          <a:p>
            <a:pPr algn="just"/>
            <a:r>
              <a:rPr lang="en-US" sz="1900" b="1" dirty="0">
                <a:solidFill>
                  <a:srgbClr val="FFC000"/>
                </a:solidFill>
              </a:rPr>
              <a:t>	</a:t>
            </a:r>
            <a:r>
              <a:rPr lang="en-US" sz="1900" b="1" dirty="0" smtClean="0">
                <a:solidFill>
                  <a:srgbClr val="FFC000"/>
                </a:solidFill>
              </a:rPr>
              <a:t>		REGISTRATION CASE IS CREATED</a:t>
            </a:r>
          </a:p>
          <a:p>
            <a:pPr algn="just"/>
            <a:endParaRPr lang="en-US" sz="1900" dirty="0" smtClean="0">
              <a:solidFill>
                <a:schemeClr val="tx2"/>
              </a:solidFill>
            </a:endParaRPr>
          </a:p>
          <a:p>
            <a:pPr algn="just"/>
            <a:r>
              <a:rPr lang="en-US" sz="1900" dirty="0" smtClean="0">
                <a:solidFill>
                  <a:schemeClr val="tx2"/>
                </a:solidFill>
              </a:rPr>
              <a:t>Allocation: system of random allocation od case via Case Management System (CMS) of the PCs</a:t>
            </a:r>
          </a:p>
          <a:p>
            <a:pPr algn="just"/>
            <a:r>
              <a:rPr lang="en-US" sz="1900" dirty="0" smtClean="0">
                <a:solidFill>
                  <a:schemeClr val="tx2"/>
                </a:solidFill>
              </a:rPr>
              <a:t>Verification: Registration and verification mechanism to establish based on the information received, if the EPPO is competent to investigate</a:t>
            </a:r>
          </a:p>
          <a:p>
            <a:pPr algn="just"/>
            <a:endParaRPr lang="en-US" sz="1900" dirty="0" smtClean="0">
              <a:solidFill>
                <a:schemeClr val="tx2"/>
              </a:solidFill>
            </a:endParaRPr>
          </a:p>
          <a:p>
            <a:pPr marL="1828800" lvl="4" algn="just"/>
            <a:endParaRPr lang="en-US" sz="1900" b="1" dirty="0" smtClean="0">
              <a:solidFill>
                <a:srgbClr val="FFC000"/>
              </a:solidFill>
            </a:endParaRPr>
          </a:p>
          <a:p>
            <a:pPr marL="1828800" lvl="4" algn="just"/>
            <a:r>
              <a:rPr lang="en-US" sz="1900" b="1" dirty="0" smtClean="0">
                <a:solidFill>
                  <a:srgbClr val="FFC000"/>
                </a:solidFill>
              </a:rPr>
              <a:t>NON-EXERCISE DECISION OR INVESTIGATION CASE IS CREATED</a:t>
            </a:r>
            <a:endParaRPr lang="en-US" sz="1900" b="1" dirty="0" smtClean="0">
              <a:solidFill>
                <a:srgbClr val="FFC000"/>
              </a:solidFill>
            </a:endParaRPr>
          </a:p>
        </p:txBody>
      </p:sp>
      <p:sp>
        <p:nvSpPr>
          <p:cNvPr id="6" name="Down Arrow 5"/>
          <p:cNvSpPr/>
          <p:nvPr/>
        </p:nvSpPr>
        <p:spPr>
          <a:xfrm>
            <a:off x="7406640" y="5714552"/>
            <a:ext cx="339634" cy="483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7406640" y="7443544"/>
            <a:ext cx="339634" cy="483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85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3"/>
          <a:stretch>
            <a:fillRect/>
          </a:stretch>
        </p:blipFill>
        <p:spPr>
          <a:xfrm>
            <a:off x="288734" y="0"/>
            <a:ext cx="17999266" cy="2743882"/>
          </a:xfrm>
          <a:prstGeom prst="rect">
            <a:avLst/>
          </a:prstGeom>
        </p:spPr>
      </p:pic>
      <p:sp>
        <p:nvSpPr>
          <p:cNvPr id="3" name="Rectangle 2"/>
          <p:cNvSpPr/>
          <p:nvPr/>
        </p:nvSpPr>
        <p:spPr>
          <a:xfrm>
            <a:off x="5619378" y="1794755"/>
            <a:ext cx="4490332" cy="707886"/>
          </a:xfrm>
          <a:prstGeom prst="rect">
            <a:avLst/>
          </a:prstGeom>
        </p:spPr>
        <p:txBody>
          <a:bodyPr wrap="none">
            <a:spAutoFit/>
          </a:bodyPr>
          <a:lstStyle/>
          <a:p>
            <a:r>
              <a:rPr lang="it-IT" sz="4000" dirty="0" err="1" smtClean="0">
                <a:solidFill>
                  <a:srgbClr val="FFC000"/>
                </a:solidFill>
                <a:latin typeface="+mn-lt"/>
              </a:rPr>
              <a:t>Main</a:t>
            </a:r>
            <a:r>
              <a:rPr lang="it-IT" sz="4000" dirty="0" smtClean="0">
                <a:solidFill>
                  <a:srgbClr val="FFC000"/>
                </a:solidFill>
                <a:latin typeface="+mn-lt"/>
              </a:rPr>
              <a:t> </a:t>
            </a:r>
            <a:r>
              <a:rPr lang="it-IT" sz="4000" dirty="0" err="1" smtClean="0">
                <a:solidFill>
                  <a:srgbClr val="FFC000"/>
                </a:solidFill>
                <a:latin typeface="+mn-lt"/>
              </a:rPr>
              <a:t>duties</a:t>
            </a:r>
            <a:r>
              <a:rPr lang="it-IT" sz="4000" dirty="0" smtClean="0">
                <a:solidFill>
                  <a:srgbClr val="FFC000"/>
                </a:solidFill>
                <a:latin typeface="+mn-lt"/>
              </a:rPr>
              <a:t> of </a:t>
            </a:r>
            <a:r>
              <a:rPr lang="it-IT" sz="4000" dirty="0" err="1" smtClean="0">
                <a:solidFill>
                  <a:srgbClr val="FFC000"/>
                </a:solidFill>
                <a:latin typeface="+mn-lt"/>
              </a:rPr>
              <a:t>PCs</a:t>
            </a:r>
            <a:endParaRPr lang="en-US" sz="4000" dirty="0">
              <a:solidFill>
                <a:srgbClr val="FFC000"/>
              </a:solidFill>
              <a:latin typeface="+mn-lt"/>
            </a:endParaRPr>
          </a:p>
        </p:txBody>
      </p:sp>
      <p:graphicFrame>
        <p:nvGraphicFramePr>
          <p:cNvPr id="11" name="Diagram 10"/>
          <p:cNvGraphicFramePr/>
          <p:nvPr>
            <p:extLst>
              <p:ext uri="{D42A27DB-BD31-4B8C-83A1-F6EECF244321}">
                <p14:modId xmlns:p14="http://schemas.microsoft.com/office/powerpoint/2010/main" val="1587591108"/>
              </p:ext>
            </p:extLst>
          </p:nvPr>
        </p:nvGraphicFramePr>
        <p:xfrm>
          <a:off x="901337" y="3937218"/>
          <a:ext cx="15662366" cy="36523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3822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3"/>
          <a:stretch>
            <a:fillRect/>
          </a:stretch>
        </p:blipFill>
        <p:spPr>
          <a:xfrm>
            <a:off x="288734" y="0"/>
            <a:ext cx="17999266" cy="2743882"/>
          </a:xfrm>
          <a:prstGeom prst="rect">
            <a:avLst/>
          </a:prstGeom>
        </p:spPr>
      </p:pic>
      <p:sp>
        <p:nvSpPr>
          <p:cNvPr id="3" name="Rectangle 2"/>
          <p:cNvSpPr/>
          <p:nvPr/>
        </p:nvSpPr>
        <p:spPr>
          <a:xfrm>
            <a:off x="5619378" y="1794755"/>
            <a:ext cx="4775666" cy="707886"/>
          </a:xfrm>
          <a:prstGeom prst="rect">
            <a:avLst/>
          </a:prstGeom>
        </p:spPr>
        <p:txBody>
          <a:bodyPr wrap="none">
            <a:spAutoFit/>
          </a:bodyPr>
          <a:lstStyle/>
          <a:p>
            <a:r>
              <a:rPr lang="it-IT" sz="4000" dirty="0" err="1" smtClean="0">
                <a:solidFill>
                  <a:srgbClr val="FFC000"/>
                </a:solidFill>
                <a:latin typeface="+mn-lt"/>
              </a:rPr>
              <a:t>Main</a:t>
            </a:r>
            <a:r>
              <a:rPr lang="it-IT" sz="4000" dirty="0" smtClean="0">
                <a:solidFill>
                  <a:srgbClr val="FFC000"/>
                </a:solidFill>
                <a:latin typeface="+mn-lt"/>
              </a:rPr>
              <a:t> </a:t>
            </a:r>
            <a:r>
              <a:rPr lang="it-IT" sz="4000" dirty="0" err="1" smtClean="0">
                <a:solidFill>
                  <a:srgbClr val="FFC000"/>
                </a:solidFill>
                <a:latin typeface="+mn-lt"/>
              </a:rPr>
              <a:t>powers</a:t>
            </a:r>
            <a:r>
              <a:rPr lang="it-IT" sz="4000" dirty="0" smtClean="0">
                <a:solidFill>
                  <a:srgbClr val="FFC000"/>
                </a:solidFill>
                <a:latin typeface="+mn-lt"/>
              </a:rPr>
              <a:t> of </a:t>
            </a:r>
            <a:r>
              <a:rPr lang="it-IT" sz="4000" dirty="0" err="1" smtClean="0">
                <a:solidFill>
                  <a:srgbClr val="FFC000"/>
                </a:solidFill>
                <a:latin typeface="+mn-lt"/>
              </a:rPr>
              <a:t>PCs</a:t>
            </a:r>
            <a:endParaRPr lang="en-US" sz="4000" dirty="0">
              <a:solidFill>
                <a:srgbClr val="FFC000"/>
              </a:solidFill>
              <a:latin typeface="+mn-lt"/>
            </a:endParaRPr>
          </a:p>
        </p:txBody>
      </p:sp>
      <p:pic>
        <p:nvPicPr>
          <p:cNvPr id="9" name="Picture 8"/>
          <p:cNvPicPr>
            <a:picLocks noChangeAspect="1"/>
          </p:cNvPicPr>
          <p:nvPr/>
        </p:nvPicPr>
        <p:blipFill>
          <a:blip r:embed="rId4"/>
          <a:stretch>
            <a:fillRect/>
          </a:stretch>
        </p:blipFill>
        <p:spPr>
          <a:xfrm>
            <a:off x="2952623" y="3122023"/>
            <a:ext cx="12382754" cy="6635930"/>
          </a:xfrm>
          <a:prstGeom prst="rect">
            <a:avLst/>
          </a:prstGeom>
        </p:spPr>
      </p:pic>
    </p:spTree>
    <p:extLst>
      <p:ext uri="{BB962C8B-B14F-4D97-AF65-F5344CB8AC3E}">
        <p14:creationId xmlns:p14="http://schemas.microsoft.com/office/powerpoint/2010/main" val="2592847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3"/>
          <a:stretch>
            <a:fillRect/>
          </a:stretch>
        </p:blipFill>
        <p:spPr>
          <a:xfrm>
            <a:off x="288734" y="0"/>
            <a:ext cx="17999266" cy="2743882"/>
          </a:xfrm>
          <a:prstGeom prst="rect">
            <a:avLst/>
          </a:prstGeom>
        </p:spPr>
      </p:pic>
      <p:sp>
        <p:nvSpPr>
          <p:cNvPr id="3" name="Rectangle 2"/>
          <p:cNvSpPr/>
          <p:nvPr/>
        </p:nvSpPr>
        <p:spPr>
          <a:xfrm>
            <a:off x="4042220" y="1929338"/>
            <a:ext cx="13217080" cy="707886"/>
          </a:xfrm>
          <a:prstGeom prst="rect">
            <a:avLst/>
          </a:prstGeom>
        </p:spPr>
        <p:txBody>
          <a:bodyPr wrap="none">
            <a:spAutoFit/>
          </a:bodyPr>
          <a:lstStyle/>
          <a:p>
            <a:r>
              <a:rPr lang="it-IT" sz="4000" dirty="0" err="1" smtClean="0">
                <a:solidFill>
                  <a:srgbClr val="FFC000"/>
                </a:solidFill>
                <a:latin typeface="+mn-lt"/>
              </a:rPr>
              <a:t>PCs</a:t>
            </a:r>
            <a:r>
              <a:rPr lang="it-IT" sz="4000" dirty="0" smtClean="0">
                <a:solidFill>
                  <a:srgbClr val="FFC000"/>
                </a:solidFill>
                <a:latin typeface="+mn-lt"/>
              </a:rPr>
              <a:t>’ </a:t>
            </a:r>
            <a:r>
              <a:rPr lang="it-IT" sz="4000" dirty="0" err="1" smtClean="0">
                <a:solidFill>
                  <a:srgbClr val="FFC000"/>
                </a:solidFill>
                <a:latin typeface="+mn-lt"/>
              </a:rPr>
              <a:t>decision-making</a:t>
            </a:r>
            <a:r>
              <a:rPr lang="it-IT" sz="4000" dirty="0" smtClean="0">
                <a:solidFill>
                  <a:srgbClr val="FFC000"/>
                </a:solidFill>
                <a:latin typeface="+mn-lt"/>
              </a:rPr>
              <a:t> </a:t>
            </a:r>
            <a:r>
              <a:rPr lang="it-IT" sz="4000" dirty="0" err="1" smtClean="0">
                <a:solidFill>
                  <a:srgbClr val="FFC000"/>
                </a:solidFill>
                <a:latin typeface="+mn-lt"/>
              </a:rPr>
              <a:t>process</a:t>
            </a:r>
            <a:r>
              <a:rPr lang="it-IT" sz="4000" dirty="0" smtClean="0">
                <a:solidFill>
                  <a:srgbClr val="FFC000"/>
                </a:solidFill>
                <a:latin typeface="+mn-lt"/>
              </a:rPr>
              <a:t> and timing of </a:t>
            </a:r>
            <a:r>
              <a:rPr lang="it-IT" sz="4000" dirty="0" err="1" smtClean="0">
                <a:solidFill>
                  <a:srgbClr val="FFC000"/>
                </a:solidFill>
                <a:latin typeface="+mn-lt"/>
              </a:rPr>
              <a:t>PCs</a:t>
            </a:r>
            <a:r>
              <a:rPr lang="it-IT" sz="4000" dirty="0" smtClean="0">
                <a:solidFill>
                  <a:srgbClr val="FFC000"/>
                </a:solidFill>
                <a:latin typeface="+mn-lt"/>
              </a:rPr>
              <a:t> meeting</a:t>
            </a:r>
            <a:endParaRPr lang="en-US" sz="4000" dirty="0">
              <a:solidFill>
                <a:srgbClr val="FFC000"/>
              </a:solidFill>
              <a:latin typeface="+mn-lt"/>
            </a:endParaRPr>
          </a:p>
        </p:txBody>
      </p:sp>
      <p:sp>
        <p:nvSpPr>
          <p:cNvPr id="10" name="TextBox 9"/>
          <p:cNvSpPr txBox="1"/>
          <p:nvPr/>
        </p:nvSpPr>
        <p:spPr>
          <a:xfrm>
            <a:off x="144366" y="4425745"/>
            <a:ext cx="9246376" cy="3539430"/>
          </a:xfrm>
          <a:prstGeom prst="rect">
            <a:avLst/>
          </a:prstGeom>
          <a:noFill/>
        </p:spPr>
        <p:txBody>
          <a:bodyPr wrap="square" rtlCol="0">
            <a:spAutoFit/>
          </a:bodyPr>
          <a:lstStyle/>
          <a:p>
            <a:pPr marL="285750" indent="-285750">
              <a:buClr>
                <a:srgbClr val="FFC000"/>
              </a:buClr>
              <a:buFont typeface="Wingdings" panose="05000000000000000000" pitchFamily="2" charset="2"/>
              <a:buChar char="§"/>
            </a:pPr>
            <a:r>
              <a:rPr lang="it-IT" sz="2800" kern="1200" dirty="0" smtClean="0">
                <a:solidFill>
                  <a:srgbClr val="FFC000"/>
                </a:solidFill>
                <a:latin typeface="Calibri" panose="020F0502020204030204"/>
                <a:ea typeface="+mn-ea"/>
                <a:cs typeface="+mn-cs"/>
              </a:rPr>
              <a:t>In </a:t>
            </a:r>
            <a:r>
              <a:rPr lang="it-IT" sz="2800" kern="1200" dirty="0" err="1" smtClean="0">
                <a:solidFill>
                  <a:srgbClr val="FFC000"/>
                </a:solidFill>
                <a:latin typeface="Calibri" panose="020F0502020204030204"/>
                <a:ea typeface="+mn-ea"/>
                <a:cs typeface="+mn-cs"/>
              </a:rPr>
              <a:t>principle</a:t>
            </a:r>
            <a:r>
              <a:rPr lang="it-IT" sz="2800" kern="1200" dirty="0" smtClean="0">
                <a:solidFill>
                  <a:srgbClr val="FFC000"/>
                </a:solidFill>
                <a:latin typeface="Calibri" panose="020F0502020204030204"/>
                <a:ea typeface="+mn-ea"/>
                <a:cs typeface="+mn-cs"/>
              </a:rPr>
              <a:t> the </a:t>
            </a:r>
            <a:r>
              <a:rPr lang="it-IT" sz="2800" kern="1200" dirty="0" err="1" smtClean="0">
                <a:solidFill>
                  <a:srgbClr val="FFC000"/>
                </a:solidFill>
                <a:latin typeface="Calibri" panose="020F0502020204030204"/>
                <a:ea typeface="+mn-ea"/>
                <a:cs typeface="+mn-cs"/>
              </a:rPr>
              <a:t>handling</a:t>
            </a:r>
            <a:r>
              <a:rPr lang="it-IT" sz="2800" kern="1200" dirty="0" smtClean="0">
                <a:solidFill>
                  <a:srgbClr val="FFC000"/>
                </a:solidFill>
                <a:latin typeface="Calibri" panose="020F0502020204030204"/>
                <a:ea typeface="+mn-ea"/>
                <a:cs typeface="+mn-cs"/>
              </a:rPr>
              <a:t> EDP </a:t>
            </a:r>
            <a:r>
              <a:rPr lang="it-IT" sz="2800" kern="1200" dirty="0" err="1" smtClean="0">
                <a:solidFill>
                  <a:srgbClr val="FFC000"/>
                </a:solidFill>
                <a:latin typeface="Calibri" panose="020F0502020204030204"/>
                <a:ea typeface="+mn-ea"/>
                <a:cs typeface="+mn-cs"/>
              </a:rPr>
              <a:t>proposes</a:t>
            </a:r>
            <a:r>
              <a:rPr lang="it-IT" sz="2800" kern="1200" dirty="0" smtClean="0">
                <a:solidFill>
                  <a:srgbClr val="FFC000"/>
                </a:solidFill>
                <a:latin typeface="Calibri" panose="020F0502020204030204"/>
                <a:ea typeface="+mn-ea"/>
                <a:cs typeface="+mn-cs"/>
              </a:rPr>
              <a:t> a </a:t>
            </a:r>
            <a:r>
              <a:rPr lang="it-IT" sz="2800" kern="1200" dirty="0" err="1" smtClean="0">
                <a:solidFill>
                  <a:srgbClr val="FFC000"/>
                </a:solidFill>
                <a:latin typeface="Calibri" panose="020F0502020204030204"/>
                <a:ea typeface="+mn-ea"/>
                <a:cs typeface="+mn-cs"/>
              </a:rPr>
              <a:t>decision</a:t>
            </a:r>
            <a:r>
              <a:rPr lang="it-IT" sz="2800" kern="1200" dirty="0" smtClean="0">
                <a:solidFill>
                  <a:srgbClr val="FFC000"/>
                </a:solidFill>
                <a:latin typeface="Calibri" panose="020F0502020204030204"/>
                <a:ea typeface="+mn-ea"/>
                <a:cs typeface="+mn-cs"/>
              </a:rPr>
              <a:t> to the </a:t>
            </a:r>
            <a:r>
              <a:rPr lang="it-IT" sz="2800" kern="1200" dirty="0" err="1" smtClean="0">
                <a:solidFill>
                  <a:srgbClr val="FFC000"/>
                </a:solidFill>
                <a:latin typeface="Calibri" panose="020F0502020204030204"/>
                <a:ea typeface="+mn-ea"/>
                <a:cs typeface="+mn-cs"/>
              </a:rPr>
              <a:t>Permanent</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Chamber</a:t>
            </a:r>
            <a:endParaRPr lang="it-IT" sz="2800" kern="1200" dirty="0" smtClean="0">
              <a:solidFill>
                <a:srgbClr val="FFC000"/>
              </a:solidFill>
              <a:latin typeface="Calibri" panose="020F0502020204030204"/>
              <a:ea typeface="+mn-ea"/>
              <a:cs typeface="+mn-cs"/>
            </a:endParaRPr>
          </a:p>
          <a:p>
            <a:pPr marL="285750" indent="-285750">
              <a:buClr>
                <a:srgbClr val="FFC000"/>
              </a:buClr>
              <a:buFont typeface="Wingdings" panose="05000000000000000000" pitchFamily="2" charset="2"/>
              <a:buChar char="§"/>
            </a:pPr>
            <a:r>
              <a:rPr lang="it-IT" sz="2800" kern="1200" dirty="0" err="1" smtClean="0">
                <a:solidFill>
                  <a:srgbClr val="FFC000"/>
                </a:solidFill>
                <a:latin typeface="Calibri" panose="020F0502020204030204"/>
                <a:ea typeface="+mn-ea"/>
                <a:cs typeface="+mn-cs"/>
              </a:rPr>
              <a:t>Deliberations</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during</a:t>
            </a:r>
            <a:r>
              <a:rPr lang="it-IT" sz="2800" kern="1200" dirty="0" smtClean="0">
                <a:solidFill>
                  <a:srgbClr val="FFC000"/>
                </a:solidFill>
                <a:latin typeface="Calibri" panose="020F0502020204030204"/>
                <a:ea typeface="+mn-ea"/>
                <a:cs typeface="+mn-cs"/>
              </a:rPr>
              <a:t> the </a:t>
            </a:r>
            <a:r>
              <a:rPr lang="it-IT" sz="2800" kern="1200" dirty="0" err="1" smtClean="0">
                <a:solidFill>
                  <a:srgbClr val="FFC000"/>
                </a:solidFill>
                <a:latin typeface="Calibri" panose="020F0502020204030204"/>
                <a:ea typeface="+mn-ea"/>
                <a:cs typeface="+mn-cs"/>
              </a:rPr>
              <a:t>ordinary</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additional</a:t>
            </a:r>
            <a:r>
              <a:rPr lang="it-IT" sz="2800" kern="1200" dirty="0" smtClean="0">
                <a:solidFill>
                  <a:srgbClr val="FFC000"/>
                </a:solidFill>
                <a:latin typeface="Calibri" panose="020F0502020204030204"/>
                <a:ea typeface="+mn-ea"/>
                <a:cs typeface="+mn-cs"/>
              </a:rPr>
              <a:t> or </a:t>
            </a:r>
            <a:r>
              <a:rPr lang="it-IT" sz="2800" kern="1200" dirty="0" err="1" smtClean="0">
                <a:solidFill>
                  <a:srgbClr val="FFC000"/>
                </a:solidFill>
                <a:latin typeface="Calibri" panose="020F0502020204030204"/>
                <a:ea typeface="+mn-ea"/>
                <a:cs typeface="+mn-cs"/>
              </a:rPr>
              <a:t>urgent</a:t>
            </a:r>
            <a:r>
              <a:rPr lang="it-IT" sz="2800" kern="1200" dirty="0" smtClean="0">
                <a:solidFill>
                  <a:srgbClr val="FFC000"/>
                </a:solidFill>
                <a:latin typeface="Calibri" panose="020F0502020204030204"/>
                <a:ea typeface="+mn-ea"/>
                <a:cs typeface="+mn-cs"/>
              </a:rPr>
              <a:t> PC </a:t>
            </a:r>
            <a:r>
              <a:rPr lang="it-IT" sz="2800" kern="1200" dirty="0" err="1" smtClean="0">
                <a:solidFill>
                  <a:srgbClr val="FFC000"/>
                </a:solidFill>
                <a:latin typeface="Calibri" panose="020F0502020204030204"/>
                <a:ea typeface="+mn-ea"/>
                <a:cs typeface="+mn-cs"/>
              </a:rPr>
              <a:t>meetings</a:t>
            </a:r>
            <a:endParaRPr lang="it-IT" sz="2800" kern="1200" dirty="0" smtClean="0">
              <a:solidFill>
                <a:srgbClr val="FFC000"/>
              </a:solidFill>
              <a:latin typeface="Calibri" panose="020F0502020204030204"/>
              <a:ea typeface="+mn-ea"/>
              <a:cs typeface="+mn-cs"/>
            </a:endParaRPr>
          </a:p>
          <a:p>
            <a:pPr marL="285750" indent="-285750">
              <a:buClr>
                <a:srgbClr val="FFC000"/>
              </a:buClr>
              <a:buFont typeface="Wingdings" panose="05000000000000000000" pitchFamily="2" charset="2"/>
              <a:buChar char="§"/>
            </a:pPr>
            <a:r>
              <a:rPr lang="it-IT" sz="2800" kern="1200" dirty="0" err="1" smtClean="0">
                <a:solidFill>
                  <a:srgbClr val="FFC000"/>
                </a:solidFill>
                <a:latin typeface="Calibri" panose="020F0502020204030204"/>
                <a:ea typeface="+mn-ea"/>
                <a:cs typeface="+mn-cs"/>
              </a:rPr>
              <a:t>Voting</a:t>
            </a:r>
            <a:r>
              <a:rPr lang="it-IT" sz="2800" kern="1200" dirty="0" smtClean="0">
                <a:solidFill>
                  <a:srgbClr val="FFC000"/>
                </a:solidFill>
                <a:latin typeface="Calibri" panose="020F0502020204030204"/>
                <a:ea typeface="+mn-ea"/>
                <a:cs typeface="+mn-cs"/>
              </a:rPr>
              <a:t> : </a:t>
            </a:r>
            <a:r>
              <a:rPr lang="it-IT" sz="2800" kern="1200" dirty="0" err="1" smtClean="0">
                <a:solidFill>
                  <a:srgbClr val="FFC000"/>
                </a:solidFill>
                <a:latin typeface="Calibri" panose="020F0502020204030204"/>
                <a:ea typeface="+mn-ea"/>
                <a:cs typeface="+mn-cs"/>
              </a:rPr>
              <a:t>simply</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majority</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each</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member</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has</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one</a:t>
            </a:r>
            <a:r>
              <a:rPr lang="it-IT" sz="2800" kern="1200" dirty="0" smtClean="0">
                <a:solidFill>
                  <a:srgbClr val="FFC000"/>
                </a:solidFill>
                <a:latin typeface="Calibri" panose="020F0502020204030204"/>
                <a:ea typeface="+mn-ea"/>
                <a:cs typeface="+mn-cs"/>
              </a:rPr>
              <a:t> vote; Chair </a:t>
            </a:r>
            <a:r>
              <a:rPr lang="it-IT" sz="2800" kern="1200" dirty="0" err="1" smtClean="0">
                <a:solidFill>
                  <a:srgbClr val="FFC000"/>
                </a:solidFill>
                <a:latin typeface="Calibri" panose="020F0502020204030204"/>
                <a:ea typeface="+mn-ea"/>
                <a:cs typeface="+mn-cs"/>
              </a:rPr>
              <a:t>has</a:t>
            </a:r>
            <a:r>
              <a:rPr lang="it-IT" sz="2800" kern="1200" dirty="0" smtClean="0">
                <a:solidFill>
                  <a:srgbClr val="FFC000"/>
                </a:solidFill>
                <a:latin typeface="Calibri" panose="020F0502020204030204"/>
                <a:ea typeface="+mn-ea"/>
                <a:cs typeface="+mn-cs"/>
              </a:rPr>
              <a:t> a casting vote; EP(S) </a:t>
            </a:r>
            <a:r>
              <a:rPr lang="it-IT" sz="2800" kern="1200" dirty="0" err="1" smtClean="0">
                <a:solidFill>
                  <a:srgbClr val="FFC000"/>
                </a:solidFill>
                <a:latin typeface="Calibri" panose="020F0502020204030204"/>
                <a:ea typeface="+mn-ea"/>
                <a:cs typeface="+mn-cs"/>
              </a:rPr>
              <a:t>will</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participating</a:t>
            </a:r>
            <a:r>
              <a:rPr lang="it-IT" sz="2800" kern="1200" dirty="0" smtClean="0">
                <a:solidFill>
                  <a:srgbClr val="FFC000"/>
                </a:solidFill>
                <a:latin typeface="Calibri" panose="020F0502020204030204"/>
                <a:ea typeface="+mn-ea"/>
                <a:cs typeface="+mn-cs"/>
              </a:rPr>
              <a:t> in </a:t>
            </a:r>
            <a:r>
              <a:rPr lang="it-IT" sz="2800" kern="1200" dirty="0" err="1" smtClean="0">
                <a:solidFill>
                  <a:srgbClr val="FFC000"/>
                </a:solidFill>
                <a:latin typeface="Calibri" panose="020F0502020204030204"/>
                <a:ea typeface="+mn-ea"/>
                <a:cs typeface="+mn-cs"/>
              </a:rPr>
              <a:t>voting</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except</a:t>
            </a:r>
            <a:r>
              <a:rPr lang="it-IT" sz="2800" kern="1200" dirty="0" smtClean="0">
                <a:solidFill>
                  <a:srgbClr val="FFC000"/>
                </a:solidFill>
                <a:latin typeface="Calibri" panose="020F0502020204030204"/>
                <a:ea typeface="+mn-ea"/>
                <a:cs typeface="+mn-cs"/>
              </a:rPr>
              <a:t> in </a:t>
            </a:r>
            <a:r>
              <a:rPr lang="it-IT" sz="2800" kern="1200" dirty="0" err="1" smtClean="0">
                <a:solidFill>
                  <a:srgbClr val="FFC000"/>
                </a:solidFill>
                <a:latin typeface="Calibri" panose="020F0502020204030204"/>
                <a:ea typeface="+mn-ea"/>
                <a:cs typeface="+mn-cs"/>
              </a:rPr>
              <a:t>situations</a:t>
            </a:r>
            <a:r>
              <a:rPr lang="it-IT" sz="2800" kern="1200" dirty="0" smtClean="0">
                <a:solidFill>
                  <a:srgbClr val="FFC000"/>
                </a:solidFill>
                <a:latin typeface="Calibri" panose="020F0502020204030204"/>
                <a:ea typeface="+mn-ea"/>
                <a:cs typeface="+mn-cs"/>
              </a:rPr>
              <a:t> in </a:t>
            </a:r>
            <a:r>
              <a:rPr lang="it-IT" sz="2800" kern="1200" dirty="0" err="1" smtClean="0">
                <a:solidFill>
                  <a:srgbClr val="FFC000"/>
                </a:solidFill>
                <a:latin typeface="Calibri" panose="020F0502020204030204"/>
                <a:ea typeface="+mn-ea"/>
                <a:cs typeface="+mn-cs"/>
              </a:rPr>
              <a:t>Article</a:t>
            </a:r>
            <a:r>
              <a:rPr lang="it-IT" sz="2800" kern="1200" dirty="0" smtClean="0">
                <a:solidFill>
                  <a:srgbClr val="FFC000"/>
                </a:solidFill>
                <a:latin typeface="Calibri" panose="020F0502020204030204"/>
                <a:ea typeface="+mn-ea"/>
                <a:cs typeface="+mn-cs"/>
              </a:rPr>
              <a:t> 10(9) EPPO </a:t>
            </a:r>
            <a:r>
              <a:rPr lang="it-IT" sz="2800" kern="1200" dirty="0" err="1" smtClean="0">
                <a:solidFill>
                  <a:srgbClr val="FFC000"/>
                </a:solidFill>
                <a:latin typeface="Calibri" panose="020F0502020204030204"/>
                <a:ea typeface="+mn-ea"/>
                <a:cs typeface="+mn-cs"/>
              </a:rPr>
              <a:t>Regulation</a:t>
            </a:r>
            <a:endParaRPr lang="it-IT" sz="2800" kern="1200" dirty="0" smtClean="0">
              <a:solidFill>
                <a:srgbClr val="FFC000"/>
              </a:solidFill>
              <a:latin typeface="Calibri" panose="020F0502020204030204"/>
              <a:ea typeface="+mn-ea"/>
              <a:cs typeface="+mn-cs"/>
            </a:endParaRPr>
          </a:p>
          <a:p>
            <a:pPr marL="285750" indent="-285750">
              <a:buClr>
                <a:srgbClr val="FFC000"/>
              </a:buClr>
              <a:buFont typeface="Wingdings" panose="05000000000000000000" pitchFamily="2" charset="2"/>
              <a:buChar char="§"/>
            </a:pPr>
            <a:r>
              <a:rPr lang="it-IT" sz="2800" kern="1200" dirty="0" smtClean="0">
                <a:solidFill>
                  <a:srgbClr val="FFC000"/>
                </a:solidFill>
                <a:latin typeface="Calibri" panose="020F0502020204030204"/>
                <a:ea typeface="+mn-ea"/>
                <a:cs typeface="+mn-cs"/>
              </a:rPr>
              <a:t>PC </a:t>
            </a:r>
            <a:r>
              <a:rPr lang="it-IT" sz="2800" kern="1200" dirty="0" err="1" smtClean="0">
                <a:solidFill>
                  <a:srgbClr val="FFC000"/>
                </a:solidFill>
                <a:latin typeface="Calibri" panose="020F0502020204030204"/>
                <a:ea typeface="+mn-ea"/>
                <a:cs typeface="+mn-cs"/>
              </a:rPr>
              <a:t>Decision</a:t>
            </a:r>
            <a:r>
              <a:rPr lang="it-IT" sz="2800" kern="1200" dirty="0" smtClean="0">
                <a:solidFill>
                  <a:srgbClr val="FFC000"/>
                </a:solidFill>
                <a:latin typeface="Calibri" panose="020F0502020204030204"/>
                <a:ea typeface="+mn-ea"/>
                <a:cs typeface="+mn-cs"/>
              </a:rPr>
              <a:t> </a:t>
            </a:r>
            <a:endParaRPr lang="en-US" sz="2800" kern="1200" dirty="0">
              <a:solidFill>
                <a:srgbClr val="FFC000"/>
              </a:solidFill>
              <a:latin typeface="Calibri" panose="020F0502020204030204"/>
              <a:ea typeface="+mn-ea"/>
              <a:cs typeface="+mn-cs"/>
            </a:endParaRPr>
          </a:p>
        </p:txBody>
      </p:sp>
      <p:sp>
        <p:nvSpPr>
          <p:cNvPr id="11" name="TextBox 10"/>
          <p:cNvSpPr txBox="1"/>
          <p:nvPr/>
        </p:nvSpPr>
        <p:spPr>
          <a:xfrm>
            <a:off x="9636602" y="5131139"/>
            <a:ext cx="9075634" cy="2246769"/>
          </a:xfrm>
          <a:prstGeom prst="rect">
            <a:avLst/>
          </a:prstGeom>
          <a:noFill/>
        </p:spPr>
        <p:txBody>
          <a:bodyPr wrap="square" rtlCol="0">
            <a:spAutoFit/>
          </a:bodyPr>
          <a:lstStyle/>
          <a:p>
            <a:pPr marL="285750" indent="-285750">
              <a:buClr>
                <a:srgbClr val="FFC000"/>
              </a:buClr>
              <a:buFont typeface="Wingdings" panose="05000000000000000000" pitchFamily="2" charset="2"/>
              <a:buChar char="§"/>
            </a:pPr>
            <a:r>
              <a:rPr lang="it-IT" sz="2800" kern="1200" dirty="0" smtClean="0">
                <a:solidFill>
                  <a:srgbClr val="FFC000"/>
                </a:solidFill>
                <a:latin typeface="Calibri" panose="020F0502020204030204"/>
                <a:ea typeface="+mn-ea"/>
                <a:cs typeface="+mn-cs"/>
              </a:rPr>
              <a:t>365 </a:t>
            </a:r>
            <a:r>
              <a:rPr lang="it-IT" sz="2800" kern="1200" dirty="0" err="1" smtClean="0">
                <a:solidFill>
                  <a:srgbClr val="FFC000"/>
                </a:solidFill>
                <a:latin typeface="Calibri" panose="020F0502020204030204"/>
                <a:ea typeface="+mn-ea"/>
                <a:cs typeface="+mn-cs"/>
              </a:rPr>
              <a:t>days</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availability</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through</a:t>
            </a:r>
            <a:r>
              <a:rPr lang="it-IT" sz="2800" kern="1200" dirty="0" smtClean="0">
                <a:solidFill>
                  <a:srgbClr val="FFC000"/>
                </a:solidFill>
                <a:latin typeface="Calibri" panose="020F0502020204030204"/>
                <a:ea typeface="+mn-ea"/>
                <a:cs typeface="+mn-cs"/>
              </a:rPr>
              <a:t> duty </a:t>
            </a:r>
            <a:r>
              <a:rPr lang="it-IT" sz="2800" kern="1200" dirty="0" err="1" smtClean="0">
                <a:solidFill>
                  <a:srgbClr val="FFC000"/>
                </a:solidFill>
                <a:latin typeface="Calibri" panose="020F0502020204030204"/>
                <a:ea typeface="+mn-ea"/>
                <a:cs typeface="+mn-cs"/>
              </a:rPr>
              <a:t>chambers</a:t>
            </a:r>
            <a:endParaRPr lang="it-IT" sz="2800" kern="1200" dirty="0">
              <a:solidFill>
                <a:srgbClr val="FFC000"/>
              </a:solidFill>
              <a:latin typeface="Calibri" panose="020F0502020204030204"/>
              <a:ea typeface="+mn-ea"/>
              <a:cs typeface="+mn-cs"/>
            </a:endParaRPr>
          </a:p>
          <a:p>
            <a:pPr marL="285750" indent="-285750">
              <a:buClr>
                <a:srgbClr val="FFC000"/>
              </a:buClr>
              <a:buFont typeface="Wingdings" panose="05000000000000000000" pitchFamily="2" charset="2"/>
              <a:buChar char="§"/>
            </a:pPr>
            <a:r>
              <a:rPr lang="it-IT" sz="2800" kern="1200" dirty="0" err="1" smtClean="0">
                <a:solidFill>
                  <a:srgbClr val="FFC000"/>
                </a:solidFill>
                <a:latin typeface="Calibri" panose="020F0502020204030204"/>
                <a:ea typeface="+mn-ea"/>
                <a:cs typeface="+mn-cs"/>
              </a:rPr>
              <a:t>Ordinary</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meetings</a:t>
            </a:r>
            <a:r>
              <a:rPr lang="it-IT" sz="2800" kern="1200" dirty="0" smtClean="0">
                <a:solidFill>
                  <a:srgbClr val="FFC000"/>
                </a:solidFill>
                <a:latin typeface="Calibri" panose="020F0502020204030204"/>
                <a:ea typeface="+mn-ea"/>
                <a:cs typeface="+mn-cs"/>
              </a:rPr>
              <a:t>: in general, 2 </a:t>
            </a:r>
            <a:r>
              <a:rPr lang="it-IT" sz="2800" kern="1200" dirty="0" err="1" smtClean="0">
                <a:solidFill>
                  <a:srgbClr val="FFC000"/>
                </a:solidFill>
                <a:latin typeface="Calibri" panose="020F0502020204030204"/>
                <a:ea typeface="+mn-ea"/>
                <a:cs typeface="+mn-cs"/>
              </a:rPr>
              <a:t>meetings</a:t>
            </a:r>
            <a:r>
              <a:rPr lang="it-IT" sz="2800" kern="1200" dirty="0" smtClean="0">
                <a:solidFill>
                  <a:srgbClr val="FFC000"/>
                </a:solidFill>
                <a:latin typeface="Calibri" panose="020F0502020204030204"/>
                <a:ea typeface="+mn-ea"/>
                <a:cs typeface="+mn-cs"/>
              </a:rPr>
              <a:t> per </a:t>
            </a:r>
            <a:r>
              <a:rPr lang="it-IT" sz="2800" kern="1200" dirty="0" err="1" smtClean="0">
                <a:solidFill>
                  <a:srgbClr val="FFC000"/>
                </a:solidFill>
                <a:latin typeface="Calibri" panose="020F0502020204030204"/>
                <a:ea typeface="+mn-ea"/>
                <a:cs typeface="+mn-cs"/>
              </a:rPr>
              <a:t>month</a:t>
            </a:r>
            <a:endParaRPr lang="it-IT" sz="2800" kern="1200" dirty="0">
              <a:solidFill>
                <a:srgbClr val="FFC000"/>
              </a:solidFill>
              <a:latin typeface="Calibri" panose="020F0502020204030204"/>
              <a:ea typeface="+mn-ea"/>
              <a:cs typeface="+mn-cs"/>
            </a:endParaRPr>
          </a:p>
          <a:p>
            <a:pPr marL="285750" indent="-285750">
              <a:buClr>
                <a:srgbClr val="FFC000"/>
              </a:buClr>
              <a:buFont typeface="Wingdings" panose="05000000000000000000" pitchFamily="2" charset="2"/>
              <a:buChar char="§"/>
            </a:pPr>
            <a:r>
              <a:rPr lang="it-IT" sz="2800" kern="1200" dirty="0" err="1" smtClean="0">
                <a:solidFill>
                  <a:srgbClr val="FFC000"/>
                </a:solidFill>
                <a:latin typeface="Calibri" panose="020F0502020204030204"/>
                <a:ea typeface="+mn-ea"/>
                <a:cs typeface="+mn-cs"/>
              </a:rPr>
              <a:t>Additional</a:t>
            </a:r>
            <a:r>
              <a:rPr lang="it-IT" sz="2800" kern="1200" dirty="0" smtClean="0">
                <a:solidFill>
                  <a:srgbClr val="FFC000"/>
                </a:solidFill>
                <a:latin typeface="Calibri" panose="020F0502020204030204"/>
                <a:ea typeface="+mn-ea"/>
                <a:cs typeface="+mn-cs"/>
              </a:rPr>
              <a:t> and </a:t>
            </a:r>
            <a:r>
              <a:rPr lang="it-IT" sz="2800" kern="1200" dirty="0" err="1" smtClean="0">
                <a:solidFill>
                  <a:srgbClr val="FFC000"/>
                </a:solidFill>
                <a:latin typeface="Calibri" panose="020F0502020204030204"/>
                <a:ea typeface="+mn-ea"/>
                <a:cs typeface="+mn-cs"/>
              </a:rPr>
              <a:t>urgent</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meetings</a:t>
            </a:r>
            <a:r>
              <a:rPr lang="it-IT" sz="2800" kern="1200" dirty="0" smtClean="0">
                <a:solidFill>
                  <a:srgbClr val="FFC000"/>
                </a:solidFill>
                <a:latin typeface="Calibri" panose="020F0502020204030204"/>
                <a:ea typeface="+mn-ea"/>
                <a:cs typeface="+mn-cs"/>
              </a:rPr>
              <a:t>: </a:t>
            </a:r>
            <a:r>
              <a:rPr lang="it-IT" sz="2800" kern="1200" dirty="0" err="1" smtClean="0">
                <a:solidFill>
                  <a:srgbClr val="FFC000"/>
                </a:solidFill>
                <a:latin typeface="Calibri" panose="020F0502020204030204"/>
                <a:ea typeface="+mn-ea"/>
                <a:cs typeface="+mn-cs"/>
              </a:rPr>
              <a:t>depending</a:t>
            </a:r>
            <a:r>
              <a:rPr lang="it-IT" sz="2800" kern="1200" dirty="0" smtClean="0">
                <a:solidFill>
                  <a:srgbClr val="FFC000"/>
                </a:solidFill>
                <a:latin typeface="Calibri" panose="020F0502020204030204"/>
                <a:ea typeface="+mn-ea"/>
                <a:cs typeface="+mn-cs"/>
              </a:rPr>
              <a:t> of the </a:t>
            </a:r>
            <a:r>
              <a:rPr lang="it-IT" sz="2800" kern="1200" dirty="0" err="1" smtClean="0">
                <a:solidFill>
                  <a:srgbClr val="FFC000"/>
                </a:solidFill>
                <a:latin typeface="Calibri" panose="020F0502020204030204"/>
                <a:ea typeface="+mn-ea"/>
                <a:cs typeface="+mn-cs"/>
              </a:rPr>
              <a:t>necessity</a:t>
            </a:r>
            <a:r>
              <a:rPr lang="it-IT" sz="2800" kern="1200" dirty="0" smtClean="0">
                <a:solidFill>
                  <a:srgbClr val="FFC000"/>
                </a:solidFill>
                <a:latin typeface="Calibri" panose="020F0502020204030204"/>
                <a:ea typeface="+mn-ea"/>
                <a:cs typeface="+mn-cs"/>
              </a:rPr>
              <a:t> of the </a:t>
            </a:r>
            <a:r>
              <a:rPr lang="it-IT" sz="2800" kern="1200" dirty="0" err="1" smtClean="0">
                <a:solidFill>
                  <a:srgbClr val="FFC000"/>
                </a:solidFill>
                <a:latin typeface="Calibri" panose="020F0502020204030204"/>
                <a:ea typeface="+mn-ea"/>
                <a:cs typeface="+mn-cs"/>
              </a:rPr>
              <a:t>cases</a:t>
            </a:r>
            <a:endParaRPr lang="it-IT" sz="2800" kern="1200" dirty="0" smtClean="0">
              <a:solidFill>
                <a:srgbClr val="FFC000"/>
              </a:solidFill>
              <a:latin typeface="Calibri" panose="020F0502020204030204"/>
              <a:ea typeface="+mn-ea"/>
              <a:cs typeface="+mn-cs"/>
            </a:endParaRPr>
          </a:p>
          <a:p>
            <a:pPr marL="285750" indent="-285750">
              <a:buClrTx/>
              <a:buFont typeface="Wingdings" panose="05000000000000000000" pitchFamily="2" charset="2"/>
              <a:buChar char="§"/>
            </a:pPr>
            <a:endParaRPr lang="en-US" sz="2800" kern="1200" dirty="0">
              <a:solidFill>
                <a:srgbClr val="FFC000"/>
              </a:solidFill>
              <a:latin typeface="Calibri" panose="020F0502020204030204"/>
              <a:ea typeface="+mn-ea"/>
              <a:cs typeface="+mn-cs"/>
            </a:endParaRPr>
          </a:p>
        </p:txBody>
      </p:sp>
    </p:spTree>
    <p:extLst>
      <p:ext uri="{BB962C8B-B14F-4D97-AF65-F5344CB8AC3E}">
        <p14:creationId xmlns:p14="http://schemas.microsoft.com/office/powerpoint/2010/main" val="3790004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3"/>
          <a:stretch>
            <a:fillRect/>
          </a:stretch>
        </p:blipFill>
        <p:spPr>
          <a:xfrm>
            <a:off x="288734" y="0"/>
            <a:ext cx="17999266" cy="2743882"/>
          </a:xfrm>
          <a:prstGeom prst="rect">
            <a:avLst/>
          </a:prstGeom>
        </p:spPr>
      </p:pic>
      <p:sp>
        <p:nvSpPr>
          <p:cNvPr id="3" name="Rectangle 2"/>
          <p:cNvSpPr/>
          <p:nvPr/>
        </p:nvSpPr>
        <p:spPr>
          <a:xfrm>
            <a:off x="5506649" y="1765330"/>
            <a:ext cx="6569427" cy="707886"/>
          </a:xfrm>
          <a:prstGeom prst="rect">
            <a:avLst/>
          </a:prstGeom>
        </p:spPr>
        <p:txBody>
          <a:bodyPr wrap="none">
            <a:spAutoFit/>
          </a:bodyPr>
          <a:lstStyle/>
          <a:p>
            <a:r>
              <a:rPr lang="it-IT" sz="4000" dirty="0" smtClean="0">
                <a:solidFill>
                  <a:srgbClr val="FFC000"/>
                </a:solidFill>
                <a:latin typeface="+mn-lt"/>
              </a:rPr>
              <a:t>ECP and </a:t>
            </a:r>
            <a:r>
              <a:rPr lang="it-IT" sz="4000" dirty="0" err="1" smtClean="0">
                <a:solidFill>
                  <a:srgbClr val="FFC000"/>
                </a:solidFill>
                <a:latin typeface="+mn-lt"/>
              </a:rPr>
              <a:t>Deputies</a:t>
            </a:r>
            <a:r>
              <a:rPr lang="it-IT" sz="4000" dirty="0" smtClean="0">
                <a:solidFill>
                  <a:srgbClr val="FFC000"/>
                </a:solidFill>
                <a:latin typeface="+mn-lt"/>
              </a:rPr>
              <a:t> (</a:t>
            </a:r>
            <a:r>
              <a:rPr lang="it-IT" sz="4000" dirty="0" err="1" smtClean="0">
                <a:solidFill>
                  <a:srgbClr val="FFC000"/>
                </a:solidFill>
                <a:latin typeface="+mn-lt"/>
              </a:rPr>
              <a:t>DECPs</a:t>
            </a:r>
            <a:r>
              <a:rPr lang="it-IT" sz="4000" dirty="0" smtClean="0">
                <a:solidFill>
                  <a:srgbClr val="FFC000"/>
                </a:solidFill>
                <a:latin typeface="+mn-lt"/>
              </a:rPr>
              <a:t>)</a:t>
            </a:r>
            <a:endParaRPr lang="en-US" sz="4000" dirty="0">
              <a:solidFill>
                <a:srgbClr val="FFC000"/>
              </a:solidFill>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3628245569"/>
              </p:ext>
            </p:extLst>
          </p:nvPr>
        </p:nvGraphicFramePr>
        <p:xfrm>
          <a:off x="3259437" y="3716713"/>
          <a:ext cx="11063852" cy="4958900"/>
        </p:xfrm>
        <a:graphic>
          <a:graphicData uri="http://schemas.openxmlformats.org/drawingml/2006/table">
            <a:tbl>
              <a:tblPr firstRow="1" bandRow="1"/>
              <a:tblGrid>
                <a:gridCol w="5531926">
                  <a:extLst>
                    <a:ext uri="{9D8B030D-6E8A-4147-A177-3AD203B41FA5}">
                      <a16:colId xmlns:a16="http://schemas.microsoft.com/office/drawing/2014/main" val="3217913044"/>
                    </a:ext>
                  </a:extLst>
                </a:gridCol>
                <a:gridCol w="5531926">
                  <a:extLst>
                    <a:ext uri="{9D8B030D-6E8A-4147-A177-3AD203B41FA5}">
                      <a16:colId xmlns:a16="http://schemas.microsoft.com/office/drawing/2014/main" val="697812122"/>
                    </a:ext>
                  </a:extLst>
                </a:gridCol>
              </a:tblGrid>
              <a:tr h="462185">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r>
                        <a:rPr sz="2400" dirty="0">
                          <a:solidFill>
                            <a:srgbClr val="FFC000"/>
                          </a:solidFill>
                        </a:rPr>
                        <a:t>Chief Prosecutor (Article </a:t>
                      </a:r>
                      <a:r>
                        <a:rPr sz="2400" dirty="0" smtClean="0">
                          <a:solidFill>
                            <a:srgbClr val="FFC000"/>
                          </a:solidFill>
                        </a:rPr>
                        <a:t>1</a:t>
                      </a:r>
                      <a:r>
                        <a:rPr lang="it-IT" sz="2400" dirty="0" smtClean="0">
                          <a:solidFill>
                            <a:srgbClr val="FFC000"/>
                          </a:solidFill>
                        </a:rPr>
                        <a:t>1</a:t>
                      </a:r>
                      <a:r>
                        <a:rPr sz="2400" dirty="0" smtClean="0">
                          <a:solidFill>
                            <a:srgbClr val="FFC000"/>
                          </a:solidFill>
                        </a:rPr>
                        <a:t> </a:t>
                      </a:r>
                      <a:r>
                        <a:rPr sz="2400" dirty="0">
                          <a:solidFill>
                            <a:srgbClr val="FFC000"/>
                          </a:solidFill>
                        </a:rPr>
                        <a:t>(1) of the EPPO Regulation)</a:t>
                      </a: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r>
                        <a:rPr sz="2400" dirty="0">
                          <a:solidFill>
                            <a:srgbClr val="FFC000"/>
                          </a:solidFill>
                        </a:rPr>
                        <a:t>Deputy Prosecutors (Article 11 (2) of the EPPO Regulation)</a:t>
                      </a: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extLst>
                  <a:ext uri="{0D108BD9-81ED-4DB2-BD59-A6C34878D82A}">
                    <a16:rowId xmlns:a16="http://schemas.microsoft.com/office/drawing/2014/main" val="2282240463"/>
                  </a:ext>
                </a:extLst>
              </a:tr>
              <a:tr h="41359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285750" indent="-285750">
                        <a:buFont typeface="Wingdings" panose="05000000000000000000" pitchFamily="2" charset="2"/>
                        <a:buChar char="§"/>
                      </a:pPr>
                      <a:r>
                        <a:rPr lang="it-IT" sz="2400" dirty="0" err="1" smtClean="0">
                          <a:solidFill>
                            <a:schemeClr val="bg2"/>
                          </a:solidFill>
                        </a:rPr>
                        <a:t>Sh</a:t>
                      </a:r>
                      <a:r>
                        <a:rPr sz="2400" dirty="0" smtClean="0">
                          <a:solidFill>
                            <a:schemeClr val="bg2"/>
                          </a:solidFill>
                        </a:rPr>
                        <a:t>e </a:t>
                      </a:r>
                      <a:r>
                        <a:rPr sz="2400" dirty="0">
                          <a:solidFill>
                            <a:schemeClr val="bg2"/>
                          </a:solidFill>
                        </a:rPr>
                        <a:t>is the head of the EPPO, </a:t>
                      </a:r>
                      <a:r>
                        <a:rPr sz="2400" dirty="0" err="1">
                          <a:solidFill>
                            <a:schemeClr val="bg2"/>
                          </a:solidFill>
                        </a:rPr>
                        <a:t>organises</a:t>
                      </a:r>
                      <a:r>
                        <a:rPr sz="2400" dirty="0">
                          <a:solidFill>
                            <a:schemeClr val="bg2"/>
                          </a:solidFill>
                        </a:rPr>
                        <a:t> its work and directs its activities.</a:t>
                      </a:r>
                    </a:p>
                    <a:p>
                      <a:pPr marL="285750" indent="-285750">
                        <a:buFont typeface="Wingdings" panose="05000000000000000000" pitchFamily="2" charset="2"/>
                        <a:buChar char="§"/>
                      </a:pPr>
                      <a:r>
                        <a:rPr lang="it-IT" sz="2400" dirty="0" smtClean="0">
                          <a:solidFill>
                            <a:schemeClr val="bg2"/>
                          </a:solidFill>
                        </a:rPr>
                        <a:t>S</a:t>
                      </a:r>
                      <a:r>
                        <a:rPr sz="2400" dirty="0" smtClean="0">
                          <a:solidFill>
                            <a:schemeClr val="bg2"/>
                          </a:solidFill>
                        </a:rPr>
                        <a:t>he </a:t>
                      </a:r>
                      <a:r>
                        <a:rPr sz="2400" dirty="0">
                          <a:solidFill>
                            <a:schemeClr val="bg2"/>
                          </a:solidFill>
                        </a:rPr>
                        <a:t>is also the President of a Permanent Chamber.</a:t>
                      </a:r>
                    </a:p>
                    <a:p>
                      <a:pPr marL="285750" indent="-285750">
                        <a:buFont typeface="Wingdings" panose="05000000000000000000" pitchFamily="2" charset="2"/>
                        <a:buChar char="§"/>
                      </a:pPr>
                      <a:r>
                        <a:rPr lang="it-IT" sz="2400" dirty="0" err="1" smtClean="0">
                          <a:solidFill>
                            <a:schemeClr val="bg2"/>
                          </a:solidFill>
                        </a:rPr>
                        <a:t>She</a:t>
                      </a:r>
                      <a:r>
                        <a:rPr lang="it-IT" sz="2400" baseline="0" dirty="0" smtClean="0">
                          <a:solidFill>
                            <a:schemeClr val="bg2"/>
                          </a:solidFill>
                        </a:rPr>
                        <a:t> r</a:t>
                      </a:r>
                      <a:r>
                        <a:rPr sz="2400" dirty="0" err="1" smtClean="0">
                          <a:solidFill>
                            <a:schemeClr val="bg2"/>
                          </a:solidFill>
                        </a:rPr>
                        <a:t>epresents</a:t>
                      </a:r>
                      <a:r>
                        <a:rPr sz="2400" dirty="0" smtClean="0">
                          <a:solidFill>
                            <a:schemeClr val="bg2"/>
                          </a:solidFill>
                        </a:rPr>
                        <a:t> </a:t>
                      </a:r>
                      <a:r>
                        <a:rPr sz="2400" dirty="0">
                          <a:solidFill>
                            <a:schemeClr val="bg2"/>
                          </a:solidFill>
                        </a:rPr>
                        <a:t>the EPPO externally </a:t>
                      </a:r>
                    </a:p>
                    <a:p>
                      <a:pPr marL="285750" indent="-285750">
                        <a:buFont typeface="Wingdings" panose="05000000000000000000" pitchFamily="2" charset="2"/>
                        <a:buChar char="§"/>
                      </a:pPr>
                      <a:r>
                        <a:rPr sz="2400" dirty="0">
                          <a:solidFill>
                            <a:schemeClr val="bg2"/>
                          </a:solidFill>
                        </a:rPr>
                        <a:t>Does not instruct EP or </a:t>
                      </a:r>
                      <a:r>
                        <a:rPr lang="it-IT" sz="2400" dirty="0" smtClean="0">
                          <a:solidFill>
                            <a:schemeClr val="bg2"/>
                          </a:solidFill>
                        </a:rPr>
                        <a:t>EDP</a:t>
                      </a:r>
                      <a:r>
                        <a:rPr sz="2400" dirty="0" smtClean="0">
                          <a:solidFill>
                            <a:schemeClr val="bg2"/>
                          </a:solidFill>
                        </a:rPr>
                        <a:t> </a:t>
                      </a:r>
                      <a:r>
                        <a:rPr sz="2400" dirty="0">
                          <a:solidFill>
                            <a:schemeClr val="bg2"/>
                          </a:solidFill>
                        </a:rPr>
                        <a:t>on how to direct investigations </a:t>
                      </a:r>
                    </a:p>
                    <a:p>
                      <a:endParaRPr sz="2400" dirty="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285750" indent="-285750">
                        <a:buFont typeface="Arial" panose="020B0604020202020204" pitchFamily="34" charset="0"/>
                        <a:buChar char="•"/>
                      </a:pPr>
                      <a:r>
                        <a:rPr sz="2400" dirty="0">
                          <a:solidFill>
                            <a:schemeClr val="bg2"/>
                          </a:solidFill>
                        </a:rPr>
                        <a:t>Assist the Chief Prosecutor in the performance of his/her duties </a:t>
                      </a:r>
                    </a:p>
                    <a:p>
                      <a:pPr marL="285750" indent="-285750">
                        <a:buFont typeface="Arial" panose="020B0604020202020204" pitchFamily="34" charset="0"/>
                        <a:buChar char="•"/>
                      </a:pPr>
                      <a:r>
                        <a:rPr sz="2400" dirty="0">
                          <a:solidFill>
                            <a:schemeClr val="bg2"/>
                          </a:solidFill>
                        </a:rPr>
                        <a:t>Replace the Chief Prosecutor when he/she is absent or unable to perform his/her duties</a:t>
                      </a: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extLst>
                  <a:ext uri="{0D108BD9-81ED-4DB2-BD59-A6C34878D82A}">
                    <a16:rowId xmlns:a16="http://schemas.microsoft.com/office/drawing/2014/main" val="3702087826"/>
                  </a:ext>
                </a:extLst>
              </a:tr>
            </a:tbl>
          </a:graphicData>
        </a:graphic>
      </p:graphicFrame>
    </p:spTree>
    <p:extLst>
      <p:ext uri="{BB962C8B-B14F-4D97-AF65-F5344CB8AC3E}">
        <p14:creationId xmlns:p14="http://schemas.microsoft.com/office/powerpoint/2010/main" val="1389336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3"/>
          <a:stretch>
            <a:fillRect/>
          </a:stretch>
        </p:blipFill>
        <p:spPr>
          <a:xfrm>
            <a:off x="-1" y="122723"/>
            <a:ext cx="17999266" cy="2743882"/>
          </a:xfrm>
          <a:prstGeom prst="rect">
            <a:avLst/>
          </a:prstGeom>
        </p:spPr>
      </p:pic>
      <p:sp>
        <p:nvSpPr>
          <p:cNvPr id="3" name="Rectangle 2"/>
          <p:cNvSpPr/>
          <p:nvPr/>
        </p:nvSpPr>
        <p:spPr>
          <a:xfrm>
            <a:off x="5433713" y="1765330"/>
            <a:ext cx="6715300" cy="707886"/>
          </a:xfrm>
          <a:prstGeom prst="rect">
            <a:avLst/>
          </a:prstGeom>
        </p:spPr>
        <p:txBody>
          <a:bodyPr wrap="none">
            <a:spAutoFit/>
          </a:bodyPr>
          <a:lstStyle/>
          <a:p>
            <a:r>
              <a:rPr lang="it-IT" sz="4000" dirty="0" err="1" smtClean="0">
                <a:solidFill>
                  <a:srgbClr val="FFC000"/>
                </a:solidFill>
                <a:latin typeface="+mn-lt"/>
              </a:rPr>
              <a:t>European</a:t>
            </a:r>
            <a:r>
              <a:rPr lang="it-IT" sz="4000" dirty="0" smtClean="0">
                <a:solidFill>
                  <a:srgbClr val="FFC000"/>
                </a:solidFill>
                <a:latin typeface="+mn-lt"/>
              </a:rPr>
              <a:t> </a:t>
            </a:r>
            <a:r>
              <a:rPr lang="it-IT" sz="4000" dirty="0" err="1" smtClean="0">
                <a:solidFill>
                  <a:srgbClr val="FFC000"/>
                </a:solidFill>
                <a:latin typeface="+mn-lt"/>
              </a:rPr>
              <a:t>Prosecutors</a:t>
            </a:r>
            <a:r>
              <a:rPr lang="it-IT" sz="4000" dirty="0" smtClean="0">
                <a:solidFill>
                  <a:srgbClr val="FFC000"/>
                </a:solidFill>
                <a:latin typeface="+mn-lt"/>
              </a:rPr>
              <a:t> (</a:t>
            </a:r>
            <a:r>
              <a:rPr lang="it-IT" sz="4000" dirty="0" err="1" smtClean="0">
                <a:solidFill>
                  <a:srgbClr val="FFC000"/>
                </a:solidFill>
                <a:latin typeface="+mn-lt"/>
              </a:rPr>
              <a:t>EPs</a:t>
            </a:r>
            <a:r>
              <a:rPr lang="it-IT" sz="4000" dirty="0" smtClean="0">
                <a:solidFill>
                  <a:srgbClr val="FFC000"/>
                </a:solidFill>
                <a:latin typeface="+mn-lt"/>
              </a:rPr>
              <a:t>)</a:t>
            </a:r>
            <a:endParaRPr lang="en-US" sz="4000" dirty="0">
              <a:solidFill>
                <a:srgbClr val="FFC000"/>
              </a:solidFill>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3360869990"/>
              </p:ext>
            </p:extLst>
          </p:nvPr>
        </p:nvGraphicFramePr>
        <p:xfrm>
          <a:off x="3266814" y="2866605"/>
          <a:ext cx="11536627" cy="7357823"/>
        </p:xfrm>
        <a:graphic>
          <a:graphicData uri="http://schemas.openxmlformats.org/drawingml/2006/table">
            <a:tbl>
              <a:tblPr firstRow="1" bandRow="1">
                <a:tableStyleId>{69CF1AB2-1976-4502-BF36-3FF5EA218861}</a:tableStyleId>
              </a:tblPr>
              <a:tblGrid>
                <a:gridCol w="1698693">
                  <a:extLst>
                    <a:ext uri="{9D8B030D-6E8A-4147-A177-3AD203B41FA5}">
                      <a16:colId xmlns:a16="http://schemas.microsoft.com/office/drawing/2014/main" val="3847716644"/>
                    </a:ext>
                  </a:extLst>
                </a:gridCol>
                <a:gridCol w="9837934">
                  <a:extLst>
                    <a:ext uri="{9D8B030D-6E8A-4147-A177-3AD203B41FA5}">
                      <a16:colId xmlns:a16="http://schemas.microsoft.com/office/drawing/2014/main" val="2595030298"/>
                    </a:ext>
                  </a:extLst>
                </a:gridCol>
              </a:tblGrid>
              <a:tr h="70463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sz="1200"/>
                      </a:pPr>
                      <a:r>
                        <a:rPr lang="en-US" sz="1800" dirty="0" smtClean="0">
                          <a:solidFill>
                            <a:srgbClr val="FFC000"/>
                          </a:solidFill>
                        </a:rPr>
                        <a:t>Article 12 EPPO Regulation</a:t>
                      </a:r>
                      <a:endParaRPr lang="en-US" sz="1800" b="1" dirty="0" smtClean="0">
                        <a:solidFill>
                          <a:srgbClr val="FFC000"/>
                        </a:solidFill>
                      </a:endParaRPr>
                    </a:p>
                    <a:p>
                      <a:pPr>
                        <a:defRPr sz="1200"/>
                      </a:pPr>
                      <a:endParaRPr sz="1200" b="0" dirty="0">
                        <a:solidFill>
                          <a:schemeClr val="tx2"/>
                        </a:solidFill>
                      </a:endParaRPr>
                    </a:p>
                  </a:txBody>
                  <a:tcPr/>
                </a:tc>
                <a:tc hMerge="1">
                  <a:txBody>
                    <a:bodyPr/>
                    <a:lstStyle/>
                    <a:p>
                      <a:pPr>
                        <a:defRPr sz="1200"/>
                      </a:pPr>
                      <a:endParaRPr sz="1200" b="0" dirty="0">
                        <a:solidFill>
                          <a:schemeClr val="tx2"/>
                        </a:solidFill>
                      </a:endParaRPr>
                    </a:p>
                  </a:txBody>
                  <a:tcPr/>
                </a:tc>
                <a:extLst>
                  <a:ext uri="{0D108BD9-81ED-4DB2-BD59-A6C34878D82A}">
                    <a16:rowId xmlns:a16="http://schemas.microsoft.com/office/drawing/2014/main" val="873989688"/>
                  </a:ext>
                </a:extLst>
              </a:tr>
              <a:tr h="367988">
                <a:tc>
                  <a:txBody>
                    <a:bodyPr/>
                    <a:lstStyle/>
                    <a:p>
                      <a:pPr>
                        <a:defRPr sz="1200"/>
                      </a:pPr>
                      <a:r>
                        <a:rPr sz="1600" b="0" dirty="0">
                          <a:solidFill>
                            <a:schemeClr val="bg2"/>
                          </a:solidFill>
                        </a:rPr>
                        <a:t>(1)</a:t>
                      </a:r>
                    </a:p>
                  </a:txBody>
                  <a:tcPr/>
                </a:tc>
                <a:tc>
                  <a:txBody>
                    <a:bodyPr/>
                    <a:lstStyle/>
                    <a:p>
                      <a:pPr>
                        <a:defRPr sz="1200"/>
                      </a:pPr>
                      <a:r>
                        <a:rPr sz="1600" b="0" dirty="0">
                          <a:solidFill>
                            <a:schemeClr val="bg2"/>
                          </a:solidFill>
                        </a:rPr>
                        <a:t>Supervision of cases in their </a:t>
                      </a:r>
                      <a:r>
                        <a:rPr sz="1600" b="0" dirty="0" smtClean="0">
                          <a:solidFill>
                            <a:schemeClr val="bg2"/>
                          </a:solidFill>
                        </a:rPr>
                        <a:t>Member </a:t>
                      </a:r>
                      <a:r>
                        <a:rPr sz="1600" b="0" dirty="0">
                          <a:solidFill>
                            <a:schemeClr val="bg2"/>
                          </a:solidFill>
                        </a:rPr>
                        <a:t>States</a:t>
                      </a:r>
                    </a:p>
                  </a:txBody>
                  <a:tcPr/>
                </a:tc>
                <a:extLst>
                  <a:ext uri="{0D108BD9-81ED-4DB2-BD59-A6C34878D82A}">
                    <a16:rowId xmlns:a16="http://schemas.microsoft.com/office/drawing/2014/main" val="4201384056"/>
                  </a:ext>
                </a:extLst>
              </a:tr>
              <a:tr h="367988">
                <a:tc>
                  <a:txBody>
                    <a:bodyPr/>
                    <a:lstStyle/>
                    <a:p>
                      <a:pPr>
                        <a:defRPr sz="1200"/>
                      </a:pPr>
                      <a:r>
                        <a:rPr sz="1600">
                          <a:solidFill>
                            <a:schemeClr val="bg2"/>
                          </a:solidFill>
                        </a:rPr>
                        <a:t>(1) and [2]</a:t>
                      </a:r>
                    </a:p>
                  </a:txBody>
                  <a:tcPr/>
                </a:tc>
                <a:tc>
                  <a:txBody>
                    <a:bodyPr/>
                    <a:lstStyle/>
                    <a:p>
                      <a:pPr>
                        <a:defRPr sz="1200"/>
                      </a:pPr>
                      <a:r>
                        <a:rPr sz="1600">
                          <a:solidFill>
                            <a:schemeClr val="bg2"/>
                          </a:solidFill>
                        </a:rPr>
                        <a:t>Temporary replacement due to temporary absence from their duties (decision of the Chief Prosecutor)</a:t>
                      </a:r>
                    </a:p>
                  </a:txBody>
                  <a:tcPr/>
                </a:tc>
                <a:extLst>
                  <a:ext uri="{0D108BD9-81ED-4DB2-BD59-A6C34878D82A}">
                    <a16:rowId xmlns:a16="http://schemas.microsoft.com/office/drawing/2014/main" val="3925582628"/>
                  </a:ext>
                </a:extLst>
              </a:tr>
              <a:tr h="367988">
                <a:tc>
                  <a:txBody>
                    <a:bodyPr/>
                    <a:lstStyle/>
                    <a:p>
                      <a:pPr>
                        <a:defRPr sz="1200"/>
                      </a:pPr>
                      <a:r>
                        <a:rPr sz="1600">
                          <a:solidFill>
                            <a:schemeClr val="bg2"/>
                          </a:solidFill>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200"/>
                      </a:pPr>
                      <a:r>
                        <a:rPr sz="1600">
                          <a:solidFill>
                            <a:schemeClr val="bg2"/>
                          </a:solidFill>
                        </a:rPr>
                        <a:t>Reallocation of the case due to excessive workload or conflict of interest (decision of the Chief Prosecutor)</a:t>
                      </a:r>
                    </a:p>
                  </a:txBody>
                  <a:tcPr/>
                </a:tc>
                <a:extLst>
                  <a:ext uri="{0D108BD9-81ED-4DB2-BD59-A6C34878D82A}">
                    <a16:rowId xmlns:a16="http://schemas.microsoft.com/office/drawing/2014/main" val="746406905"/>
                  </a:ext>
                </a:extLst>
              </a:tr>
              <a:tr h="2330587">
                <a:tc>
                  <a:txBody>
                    <a:bodyPr/>
                    <a:lstStyle/>
                    <a:p>
                      <a:pPr>
                        <a:defRPr sz="1200"/>
                      </a:pPr>
                      <a:r>
                        <a:rPr sz="1600" dirty="0">
                          <a:solidFill>
                            <a:schemeClr val="bg2"/>
                          </a:solidFill>
                        </a:rPr>
                        <a:t>(1) and (5) </a:t>
                      </a:r>
                    </a:p>
                  </a:txBody>
                  <a:tcPr/>
                </a:tc>
                <a:tc>
                  <a:txBody>
                    <a:bodyPr/>
                    <a:lstStyle/>
                    <a:p>
                      <a:pPr>
                        <a:defRPr sz="1200"/>
                      </a:pPr>
                      <a:r>
                        <a:rPr sz="1600" dirty="0">
                          <a:solidFill>
                            <a:schemeClr val="bg2"/>
                          </a:solidFill>
                        </a:rPr>
                        <a:t>Powers: </a:t>
                      </a:r>
                    </a:p>
                    <a:p>
                      <a:pPr marL="285750" indent="-285750">
                        <a:buFont typeface="Arial" panose="020B0604020202020204" pitchFamily="34" charset="0"/>
                        <a:buChar char="•"/>
                        <a:defRPr sz="1200"/>
                      </a:pPr>
                      <a:r>
                        <a:rPr sz="1600" dirty="0">
                          <a:solidFill>
                            <a:schemeClr val="bg2"/>
                          </a:solidFill>
                        </a:rPr>
                        <a:t>supervising investigations and prosecutions on behalf of the competent Permanent Chamber</a:t>
                      </a:r>
                    </a:p>
                    <a:p>
                      <a:pPr marL="285750" indent="-285750">
                        <a:buFont typeface="Arial" panose="020B0604020202020204" pitchFamily="34" charset="0"/>
                        <a:buChar char="•"/>
                        <a:defRPr sz="1200"/>
                      </a:pPr>
                      <a:r>
                        <a:rPr sz="1600" dirty="0">
                          <a:solidFill>
                            <a:schemeClr val="bg2"/>
                          </a:solidFill>
                        </a:rPr>
                        <a:t>where necessary, intervention and instruction on investigations and judicial proceedings </a:t>
                      </a:r>
                    </a:p>
                    <a:p>
                      <a:pPr marL="0" indent="0">
                        <a:buFont typeface="Arial" panose="020B0604020202020204" pitchFamily="34" charset="0"/>
                        <a:buNone/>
                        <a:defRPr sz="1200"/>
                      </a:pPr>
                      <a:r>
                        <a:rPr sz="1600" dirty="0">
                          <a:solidFill>
                            <a:schemeClr val="bg2"/>
                          </a:solidFill>
                        </a:rPr>
                        <a:t>Duties:</a:t>
                      </a:r>
                    </a:p>
                    <a:p>
                      <a:pPr marL="171450" indent="-171450">
                        <a:buFont typeface="Arial" panose="020B0604020202020204" pitchFamily="34" charset="0"/>
                        <a:buChar char="•"/>
                        <a:defRPr sz="1200"/>
                      </a:pPr>
                      <a:r>
                        <a:rPr sz="1600" dirty="0">
                          <a:solidFill>
                            <a:schemeClr val="bg2"/>
                          </a:solidFill>
                        </a:rPr>
                        <a:t>submit summaries of cases under their supervision to the Permanent Chamber of the Permanent Chamber (Article 12 (1)), probably to enable the Permanent Chamber to take decisions;</a:t>
                      </a:r>
                    </a:p>
                    <a:p>
                      <a:pPr marL="171450" indent="-171450">
                        <a:buFont typeface="Arial" panose="020B0604020202020204" pitchFamily="34" charset="0"/>
                        <a:buChar char="•"/>
                        <a:defRPr sz="1200"/>
                      </a:pPr>
                      <a:r>
                        <a:rPr sz="1600" dirty="0">
                          <a:solidFill>
                            <a:schemeClr val="bg2"/>
                          </a:solidFill>
                        </a:rPr>
                        <a:t>where appropriate, submit proposals for decisions to be taken by the competent Permanent Chamber (Article 12 (1)); and</a:t>
                      </a:r>
                    </a:p>
                    <a:p>
                      <a:pPr marL="171450" indent="-171450">
                        <a:buFont typeface="Arial" panose="020B0604020202020204" pitchFamily="34" charset="0"/>
                        <a:buChar char="•"/>
                        <a:defRPr sz="1200"/>
                      </a:pPr>
                      <a:r>
                        <a:rPr sz="1600" dirty="0">
                          <a:solidFill>
                            <a:schemeClr val="bg2"/>
                          </a:solidFill>
                        </a:rPr>
                        <a:t>ensure that all relevant information (on the particular case and on all other developments in his Member State of origin concerning the fair and effective functioning of the EPPO in general) is provided to the Central Office (Article 12 (5)).</a:t>
                      </a:r>
                    </a:p>
                  </a:txBody>
                  <a:tcPr/>
                </a:tc>
                <a:extLst>
                  <a:ext uri="{0D108BD9-81ED-4DB2-BD59-A6C34878D82A}">
                    <a16:rowId xmlns:a16="http://schemas.microsoft.com/office/drawing/2014/main" val="1607892452"/>
                  </a:ext>
                </a:extLst>
              </a:tr>
              <a:tr h="2231339">
                <a:tc>
                  <a:txBody>
                    <a:bodyPr/>
                    <a:lstStyle/>
                    <a:p>
                      <a:pPr>
                        <a:defRPr sz="1200"/>
                      </a:pPr>
                      <a:r>
                        <a:rPr sz="1600">
                          <a:solidFill>
                            <a:schemeClr val="bg2"/>
                          </a:solidFill>
                        </a:rPr>
                        <a:t>(3) </a:t>
                      </a:r>
                    </a:p>
                  </a:txBody>
                  <a:tcPr/>
                </a:tc>
                <a:tc>
                  <a:txBody>
                    <a:bodyPr/>
                    <a:lstStyle/>
                    <a:p>
                      <a:pPr>
                        <a:defRPr sz="1200"/>
                      </a:pPr>
                      <a:r>
                        <a:rPr sz="1600" dirty="0">
                          <a:solidFill>
                            <a:schemeClr val="bg2"/>
                          </a:solidFill>
                        </a:rPr>
                        <a:t>Power to give instructions:</a:t>
                      </a:r>
                    </a:p>
                    <a:p>
                      <a:pPr marL="285750" indent="-285750">
                        <a:buFont typeface="Arial" panose="020B0604020202020204" pitchFamily="34" charset="0"/>
                        <a:buChar char="•"/>
                        <a:defRPr sz="1200"/>
                      </a:pPr>
                      <a:r>
                        <a:rPr sz="1600" dirty="0">
                          <a:solidFill>
                            <a:schemeClr val="bg2"/>
                          </a:solidFill>
                        </a:rPr>
                        <a:t>Instructions are guidance on how to handle a concrete investigation or prosecution in general, what investigative strategies or means of persecution should be implemented, and how to implement them.</a:t>
                      </a:r>
                    </a:p>
                    <a:p>
                      <a:pPr marL="285750" indent="-285750">
                        <a:buFont typeface="Arial" panose="020B0604020202020204" pitchFamily="34" charset="0"/>
                        <a:buChar char="•"/>
                        <a:defRPr sz="1200"/>
                      </a:pPr>
                      <a:r>
                        <a:rPr sz="1600" dirty="0">
                          <a:solidFill>
                            <a:schemeClr val="bg2"/>
                          </a:solidFill>
                        </a:rPr>
                        <a:t>In any case, the supervising European Prosecutor cannot de facto recruit </a:t>
                      </a:r>
                      <a:r>
                        <a:rPr sz="1600" dirty="0" smtClean="0">
                          <a:solidFill>
                            <a:schemeClr val="bg2"/>
                          </a:solidFill>
                        </a:rPr>
                        <a:t>the</a:t>
                      </a:r>
                      <a:r>
                        <a:rPr lang="it-IT" sz="1600" baseline="0" dirty="0" smtClean="0">
                          <a:solidFill>
                            <a:schemeClr val="bg2"/>
                          </a:solidFill>
                        </a:rPr>
                        <a:t> </a:t>
                      </a:r>
                      <a:r>
                        <a:rPr sz="1600" dirty="0" smtClean="0">
                          <a:solidFill>
                            <a:schemeClr val="bg2"/>
                          </a:solidFill>
                        </a:rPr>
                        <a:t>investigations</a:t>
                      </a:r>
                      <a:r>
                        <a:rPr sz="1600" dirty="0">
                          <a:solidFill>
                            <a:schemeClr val="bg2"/>
                          </a:solidFill>
                        </a:rPr>
                        <a:t>, but may do so de jure only under the conditions and in accordance with the strict procedures referred to in Article 28(4).</a:t>
                      </a:r>
                    </a:p>
                    <a:p>
                      <a:pPr marL="285750" indent="-285750">
                        <a:buFont typeface="Arial" panose="020B0604020202020204" pitchFamily="34" charset="0"/>
                        <a:buChar char="•"/>
                        <a:defRPr sz="1200"/>
                      </a:pPr>
                      <a:r>
                        <a:rPr sz="1600" dirty="0">
                          <a:solidFill>
                            <a:schemeClr val="bg2"/>
                          </a:solidFill>
                        </a:rPr>
                        <a:t>developed in Article 28(4) (seriousness of the offence, in particular in view of its possible repercussions at Union level;  where the investigation concerns officials or other servants of the Union or members of the institutions of the Union). Instructions should only be given in a specific case.</a:t>
                      </a:r>
                    </a:p>
                  </a:txBody>
                  <a:tcPr/>
                </a:tc>
                <a:extLst>
                  <a:ext uri="{0D108BD9-81ED-4DB2-BD59-A6C34878D82A}">
                    <a16:rowId xmlns:a16="http://schemas.microsoft.com/office/drawing/2014/main" val="3468846318"/>
                  </a:ext>
                </a:extLst>
              </a:tr>
              <a:tr h="489545">
                <a:tc>
                  <a:txBody>
                    <a:bodyPr/>
                    <a:lstStyle/>
                    <a:p>
                      <a:pPr>
                        <a:defRPr sz="1200"/>
                      </a:pPr>
                      <a:r>
                        <a:rPr sz="1600">
                          <a:solidFill>
                            <a:schemeClr val="bg2"/>
                          </a:solidFill>
                        </a:rPr>
                        <a:t>(4) </a:t>
                      </a:r>
                    </a:p>
                  </a:txBody>
                  <a:tcPr/>
                </a:tc>
                <a:tc>
                  <a:txBody>
                    <a:bodyPr/>
                    <a:lstStyle/>
                    <a:p>
                      <a:pPr>
                        <a:defRPr sz="1200"/>
                      </a:pPr>
                      <a:r>
                        <a:rPr sz="1600" dirty="0">
                          <a:solidFill>
                            <a:schemeClr val="bg2"/>
                          </a:solidFill>
                        </a:rPr>
                        <a:t>Internal review of certain acts within the bodies of the National Prosecutor’s Office</a:t>
                      </a:r>
                    </a:p>
                  </a:txBody>
                  <a:tcPr/>
                </a:tc>
                <a:extLst>
                  <a:ext uri="{0D108BD9-81ED-4DB2-BD59-A6C34878D82A}">
                    <a16:rowId xmlns:a16="http://schemas.microsoft.com/office/drawing/2014/main" val="161594773"/>
                  </a:ext>
                </a:extLst>
              </a:tr>
            </a:tbl>
          </a:graphicData>
        </a:graphic>
      </p:graphicFrame>
    </p:spTree>
    <p:extLst>
      <p:ext uri="{BB962C8B-B14F-4D97-AF65-F5344CB8AC3E}">
        <p14:creationId xmlns:p14="http://schemas.microsoft.com/office/powerpoint/2010/main" val="1301016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3"/>
          <a:stretch>
            <a:fillRect/>
          </a:stretch>
        </p:blipFill>
        <p:spPr>
          <a:xfrm>
            <a:off x="-1" y="122723"/>
            <a:ext cx="17999266" cy="2743882"/>
          </a:xfrm>
          <a:prstGeom prst="rect">
            <a:avLst/>
          </a:prstGeom>
        </p:spPr>
      </p:pic>
      <p:sp>
        <p:nvSpPr>
          <p:cNvPr id="3" name="Rectangle 2"/>
          <p:cNvSpPr/>
          <p:nvPr/>
        </p:nvSpPr>
        <p:spPr>
          <a:xfrm>
            <a:off x="5433713" y="1765330"/>
            <a:ext cx="6715300" cy="707886"/>
          </a:xfrm>
          <a:prstGeom prst="rect">
            <a:avLst/>
          </a:prstGeom>
        </p:spPr>
        <p:txBody>
          <a:bodyPr wrap="none">
            <a:spAutoFit/>
          </a:bodyPr>
          <a:lstStyle/>
          <a:p>
            <a:r>
              <a:rPr lang="it-IT" sz="4000" dirty="0" err="1" smtClean="0">
                <a:solidFill>
                  <a:srgbClr val="FFC000"/>
                </a:solidFill>
                <a:latin typeface="+mn-lt"/>
              </a:rPr>
              <a:t>European</a:t>
            </a:r>
            <a:r>
              <a:rPr lang="it-IT" sz="4000" dirty="0" smtClean="0">
                <a:solidFill>
                  <a:srgbClr val="FFC000"/>
                </a:solidFill>
                <a:latin typeface="+mn-lt"/>
              </a:rPr>
              <a:t> </a:t>
            </a:r>
            <a:r>
              <a:rPr lang="it-IT" sz="4000" dirty="0" err="1" smtClean="0">
                <a:solidFill>
                  <a:srgbClr val="FFC000"/>
                </a:solidFill>
                <a:latin typeface="+mn-lt"/>
              </a:rPr>
              <a:t>Prosecutors</a:t>
            </a:r>
            <a:r>
              <a:rPr lang="it-IT" sz="4000" dirty="0" smtClean="0">
                <a:solidFill>
                  <a:srgbClr val="FFC000"/>
                </a:solidFill>
                <a:latin typeface="+mn-lt"/>
              </a:rPr>
              <a:t> (</a:t>
            </a:r>
            <a:r>
              <a:rPr lang="it-IT" sz="4000" dirty="0" err="1" smtClean="0">
                <a:solidFill>
                  <a:srgbClr val="FFC000"/>
                </a:solidFill>
                <a:latin typeface="+mn-lt"/>
              </a:rPr>
              <a:t>EPs</a:t>
            </a:r>
            <a:r>
              <a:rPr lang="it-IT" sz="4000" dirty="0" smtClean="0">
                <a:solidFill>
                  <a:srgbClr val="FFC000"/>
                </a:solidFill>
                <a:latin typeface="+mn-lt"/>
              </a:rPr>
              <a:t>)</a:t>
            </a:r>
            <a:endParaRPr lang="en-US" sz="4000" dirty="0">
              <a:solidFill>
                <a:srgbClr val="FFC000"/>
              </a:solidFill>
              <a:latin typeface="+mn-lt"/>
            </a:endParaRPr>
          </a:p>
        </p:txBody>
      </p:sp>
      <p:sp>
        <p:nvSpPr>
          <p:cNvPr id="10" name="Content Placeholder 4"/>
          <p:cNvSpPr txBox="1">
            <a:spLocks/>
          </p:cNvSpPr>
          <p:nvPr/>
        </p:nvSpPr>
        <p:spPr>
          <a:xfrm>
            <a:off x="433394" y="4196215"/>
            <a:ext cx="9016684" cy="4351338"/>
          </a:xfrm>
          <a:prstGeom prst="rect">
            <a:avLst/>
          </a:prstGeom>
        </p:spPr>
        <p:txBody>
          <a:bodyPr vert="horz" lIns="91440" tIns="45720" rIns="91440" bIns="45720">
            <a:noAutofit/>
          </a:bodyPr>
          <a:lstStyle>
            <a:lvl1pPr marL="228600" indent="-228600" algn="l" defTabSz="914400" rtl="0" eaLnBrk="1" latinLnBrk="0" hangingPunct="1">
              <a:lnSpc>
                <a:spcPct val="100000"/>
              </a:lnSpc>
              <a:spcBef>
                <a:spcPts val="1000"/>
              </a:spcBef>
              <a:buClr>
                <a:srgbClr val="FFC000"/>
              </a:buClr>
              <a:buFont typeface="Wingdings" panose="05000000000000000000" pitchFamily="2" charset="2"/>
              <a:buChar char="§"/>
              <a:defRPr sz="2800" kern="1200">
                <a:solidFill>
                  <a:srgbClr val="4D4D4D"/>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buClr>
                <a:srgbClr val="FFC000"/>
              </a:buClr>
              <a:buFont typeface="Wingdings" panose="05000000000000000000" pitchFamily="2" charset="2"/>
              <a:buChar char="§"/>
              <a:defRPr sz="2400" i="0" kern="1200">
                <a:solidFill>
                  <a:srgbClr val="4D4D4D"/>
                </a:solidFill>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rgbClr val="FFC000"/>
              </a:buClr>
              <a:buFont typeface="Wingdings" panose="05000000000000000000" pitchFamily="2" charset="2"/>
              <a:buChar char="§"/>
              <a:defRPr sz="2000" i="1" kern="1200">
                <a:solidFill>
                  <a:srgbClr val="4D4D4D"/>
                </a:solidFill>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rgbClr val="FFC000"/>
              </a:buClr>
              <a:buFont typeface="Wingdings" panose="05000000000000000000" pitchFamily="2" charset="2"/>
              <a:buChar char="§"/>
              <a:defRPr sz="1800" b="0" kern="1200">
                <a:solidFill>
                  <a:srgbClr val="4D4D4D"/>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500"/>
              </a:spcBef>
              <a:buClr>
                <a:srgbClr val="FFC000"/>
              </a:buClr>
              <a:buFont typeface="Wingdings" panose="05000000000000000000" pitchFamily="2" charset="2"/>
              <a:buChar char="§"/>
              <a:defRPr sz="1800" i="0" kern="1200">
                <a:solidFill>
                  <a:srgbClr val="4D4D4D"/>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FFC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FFC000"/>
                </a:solidFill>
                <a:effectLst/>
                <a:uLnTx/>
                <a:uFillTx/>
                <a:ea typeface="+mn-ea"/>
                <a:cs typeface="+mn-cs"/>
              </a:rPr>
              <a:t>As clarified by recital 28:</a:t>
            </a:r>
          </a:p>
          <a:p>
            <a:pPr marL="457200" marR="0" lvl="1" indent="0" algn="l"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None/>
              <a:tabLst/>
              <a:defRPr/>
            </a:pPr>
            <a:r>
              <a:rPr kumimoji="0" lang="en-US" b="0" i="0" u="none" strike="noStrike" kern="1200" cap="none" spc="0" normalizeH="0" baseline="0" noProof="0" dirty="0" smtClean="0">
                <a:ln>
                  <a:noFill/>
                </a:ln>
                <a:solidFill>
                  <a:srgbClr val="FFC000"/>
                </a:solidFill>
                <a:effectLst/>
                <a:uLnTx/>
                <a:uFillTx/>
                <a:ea typeface="+mn-ea"/>
                <a:cs typeface="+mn-cs"/>
              </a:rPr>
              <a:t>“</a:t>
            </a:r>
            <a:r>
              <a:rPr kumimoji="0" lang="en-US" b="0" i="1" u="none" strike="noStrike" kern="1200" cap="none" spc="0" normalizeH="0" baseline="0" noProof="0" dirty="0" smtClean="0">
                <a:ln>
                  <a:noFill/>
                </a:ln>
                <a:solidFill>
                  <a:srgbClr val="FFC000"/>
                </a:solidFill>
                <a:effectLst/>
                <a:uLnTx/>
                <a:uFillTx/>
                <a:ea typeface="+mn-ea"/>
                <a:cs typeface="+mn-cs"/>
              </a:rPr>
              <a:t>The</a:t>
            </a:r>
            <a:r>
              <a:rPr kumimoji="0" lang="en-US" b="0" i="0" u="none" strike="noStrike" kern="1200" cap="none" spc="0" normalizeH="0" baseline="0" noProof="0" dirty="0" smtClean="0">
                <a:ln>
                  <a:noFill/>
                </a:ln>
                <a:solidFill>
                  <a:srgbClr val="FFC000"/>
                </a:solidFill>
                <a:effectLst/>
                <a:uLnTx/>
                <a:uFillTx/>
                <a:ea typeface="+mn-ea"/>
                <a:cs typeface="+mn-cs"/>
              </a:rPr>
              <a:t> </a:t>
            </a:r>
            <a:r>
              <a:rPr kumimoji="0" lang="en-US" b="0" i="1" u="none" strike="noStrike" kern="1200" cap="none" spc="0" normalizeH="0" baseline="0" noProof="0" dirty="0" smtClean="0">
                <a:ln>
                  <a:noFill/>
                </a:ln>
                <a:solidFill>
                  <a:srgbClr val="FFC000"/>
                </a:solidFill>
                <a:effectLst/>
                <a:uLnTx/>
                <a:uFillTx/>
                <a:ea typeface="+mn-ea"/>
                <a:cs typeface="+mn-cs"/>
              </a:rPr>
              <a:t>European Prosecutors should </a:t>
            </a:r>
            <a:r>
              <a:rPr kumimoji="0" lang="en-US" b="1" i="1" u="none" strike="noStrike" kern="1200" cap="none" spc="0" normalizeH="0" baseline="0" noProof="0" dirty="0" smtClean="0">
                <a:ln>
                  <a:noFill/>
                </a:ln>
                <a:solidFill>
                  <a:srgbClr val="FFC000"/>
                </a:solidFill>
                <a:effectLst/>
                <a:uLnTx/>
                <a:uFillTx/>
                <a:ea typeface="+mn-ea"/>
                <a:cs typeface="+mn-cs"/>
              </a:rPr>
              <a:t>in principle </a:t>
            </a:r>
            <a:r>
              <a:rPr kumimoji="0" lang="en-US" b="1" i="1" u="none" strike="noStrike" kern="1200" cap="none" spc="0" normalizeH="0" baseline="0" noProof="0" dirty="0" err="1" smtClean="0">
                <a:ln>
                  <a:noFill/>
                </a:ln>
                <a:solidFill>
                  <a:srgbClr val="FFC000"/>
                </a:solidFill>
                <a:effectLst/>
                <a:uLnTx/>
                <a:uFillTx/>
                <a:ea typeface="+mn-ea"/>
                <a:cs typeface="+mn-cs"/>
              </a:rPr>
              <a:t>scrutinise</a:t>
            </a:r>
            <a:r>
              <a:rPr kumimoji="0" lang="en-US" b="1" i="1" u="none" strike="noStrike" kern="1200" cap="none" spc="0" normalizeH="0" baseline="0" noProof="0" dirty="0" smtClean="0">
                <a:ln>
                  <a:noFill/>
                </a:ln>
                <a:solidFill>
                  <a:srgbClr val="FFC000"/>
                </a:solidFill>
                <a:effectLst/>
                <a:uLnTx/>
                <a:uFillTx/>
                <a:ea typeface="+mn-ea"/>
                <a:cs typeface="+mn-cs"/>
              </a:rPr>
              <a:t>, on behalf of the competent Permanent Chamber, the investigations and prosecutions handled by the European Delegated Prosecutors in their Member State of origin. </a:t>
            </a:r>
          </a:p>
          <a:p>
            <a:pPr marL="457200" marR="0" lvl="1" indent="0" algn="l"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None/>
              <a:tabLst/>
              <a:defRPr/>
            </a:pPr>
            <a:r>
              <a:rPr kumimoji="0" lang="en-US" b="1" i="1" u="none" strike="noStrike" kern="1200" cap="none" spc="0" normalizeH="0" baseline="0" noProof="0" dirty="0" smtClean="0">
                <a:ln>
                  <a:noFill/>
                </a:ln>
                <a:solidFill>
                  <a:srgbClr val="FFC000"/>
                </a:solidFill>
                <a:effectLst/>
                <a:uLnTx/>
                <a:uFillTx/>
                <a:ea typeface="+mn-ea"/>
                <a:cs typeface="+mn-cs"/>
              </a:rPr>
              <a:t>They should liaise between the central office and the </a:t>
            </a:r>
            <a:r>
              <a:rPr kumimoji="0" lang="en-US" b="1" i="1" u="none" strike="noStrike" kern="1200" cap="none" spc="0" normalizeH="0" baseline="0" noProof="0" dirty="0" err="1" smtClean="0">
                <a:ln>
                  <a:noFill/>
                </a:ln>
                <a:solidFill>
                  <a:srgbClr val="FFC000"/>
                </a:solidFill>
                <a:effectLst/>
                <a:uLnTx/>
                <a:uFillTx/>
                <a:ea typeface="+mn-ea"/>
                <a:cs typeface="+mn-cs"/>
              </a:rPr>
              <a:t>decentralised</a:t>
            </a:r>
            <a:r>
              <a:rPr kumimoji="0" lang="en-US" b="1" i="1" u="none" strike="noStrike" kern="1200" cap="none" spc="0" normalizeH="0" baseline="0" noProof="0" dirty="0" smtClean="0">
                <a:ln>
                  <a:noFill/>
                </a:ln>
                <a:solidFill>
                  <a:srgbClr val="FFC000"/>
                </a:solidFill>
                <a:effectLst/>
                <a:uLnTx/>
                <a:uFillTx/>
                <a:ea typeface="+mn-ea"/>
                <a:cs typeface="+mn-cs"/>
              </a:rPr>
              <a:t> level in their Member States, facilitating the functioning of the EPPO as a single office.</a:t>
            </a:r>
            <a:r>
              <a:rPr kumimoji="0" lang="en-US" b="0" i="0" u="none" strike="noStrike" kern="1200" cap="none" spc="0" normalizeH="0" baseline="0" noProof="0" dirty="0" smtClean="0">
                <a:ln>
                  <a:noFill/>
                </a:ln>
                <a:solidFill>
                  <a:srgbClr val="FFC000"/>
                </a:solidFill>
                <a:effectLst/>
                <a:uLnTx/>
                <a:uFillTx/>
                <a:ea typeface="+mn-ea"/>
                <a:cs typeface="+mn-cs"/>
              </a:rPr>
              <a:t>’</a:t>
            </a:r>
          </a:p>
          <a:p>
            <a:pPr marL="228600" marR="0" lvl="0" indent="-228600" algn="l" defTabSz="914400" rtl="0" eaLnBrk="1" fontAlgn="auto" latinLnBrk="0" hangingPunct="1">
              <a:lnSpc>
                <a:spcPct val="100000"/>
              </a:lnSpc>
              <a:spcBef>
                <a:spcPts val="1000"/>
              </a:spcBef>
              <a:spcAft>
                <a:spcPts val="0"/>
              </a:spcAft>
              <a:buClr>
                <a:srgbClr val="FFC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FFC000"/>
                </a:solidFill>
                <a:effectLst/>
                <a:uLnTx/>
                <a:uFillTx/>
                <a:ea typeface="+mn-ea"/>
                <a:cs typeface="+mn-cs"/>
              </a:rPr>
              <a:t>The EPs as officials of the EPPO should not act as representatives of their  Member States of origin, but rather as agents of an independent EPPO acting as an indivisible body of the Union (Article 8(1)). </a:t>
            </a:r>
            <a:endParaRPr kumimoji="0" lang="en-US" sz="2400" b="0" i="0" u="none" strike="noStrike" kern="1200" cap="none" spc="0" normalizeH="0" baseline="0" noProof="0" dirty="0">
              <a:ln>
                <a:noFill/>
              </a:ln>
              <a:solidFill>
                <a:srgbClr val="FFC000"/>
              </a:solidFill>
              <a:effectLst/>
              <a:uLnTx/>
              <a:uFillTx/>
              <a:ea typeface="+mn-ea"/>
              <a:cs typeface="+mn-cs"/>
            </a:endParaRPr>
          </a:p>
        </p:txBody>
      </p:sp>
      <p:sp>
        <p:nvSpPr>
          <p:cNvPr id="4" name="Rectangle 3"/>
          <p:cNvSpPr/>
          <p:nvPr/>
        </p:nvSpPr>
        <p:spPr>
          <a:xfrm>
            <a:off x="9274629" y="2933764"/>
            <a:ext cx="9144000" cy="6876241"/>
          </a:xfrm>
          <a:prstGeom prst="rect">
            <a:avLst/>
          </a:prstGeom>
        </p:spPr>
        <p:txBody>
          <a:bodyPr>
            <a:spAutoFit/>
          </a:bodyPr>
          <a:lstStyle/>
          <a:p>
            <a:pPr marL="228600" lvl="0" indent="-228600">
              <a:spcBef>
                <a:spcPts val="1000"/>
              </a:spcBef>
              <a:buClr>
                <a:srgbClr val="FFC000"/>
              </a:buClr>
              <a:buFont typeface="Wingdings" panose="05000000000000000000" pitchFamily="2" charset="2"/>
              <a:buChar char="§"/>
            </a:pPr>
            <a:r>
              <a:rPr lang="en-US" sz="2800" kern="1200" dirty="0">
                <a:solidFill>
                  <a:srgbClr val="FFC000"/>
                </a:solidFill>
                <a:latin typeface="Myriad Pro" panose="020B0503030403020204" pitchFamily="34" charset="0"/>
                <a:ea typeface="+mn-ea"/>
                <a:cs typeface="+mn-cs"/>
              </a:rPr>
              <a:t>Other duties and powers of the </a:t>
            </a:r>
            <a:r>
              <a:rPr lang="en-US" sz="2800" b="1" kern="1200" dirty="0">
                <a:solidFill>
                  <a:srgbClr val="FFC000"/>
                </a:solidFill>
                <a:latin typeface="Myriad Pro" panose="020B0503030403020204" pitchFamily="34" charset="0"/>
                <a:ea typeface="+mn-ea"/>
                <a:cs typeface="+mn-cs"/>
              </a:rPr>
              <a:t>European Prosecutors</a:t>
            </a:r>
            <a:r>
              <a:rPr lang="en-US" sz="2800" kern="1200" dirty="0">
                <a:solidFill>
                  <a:srgbClr val="FFC000"/>
                </a:solidFill>
                <a:latin typeface="Myriad Pro" panose="020B0503030403020204" pitchFamily="34" charset="0"/>
                <a:ea typeface="+mn-ea"/>
                <a:cs typeface="+mn-cs"/>
              </a:rPr>
              <a:t>, which are contained in the Regulation outside Article 12, include:</a:t>
            </a:r>
          </a:p>
          <a:p>
            <a:pPr marL="685800" lvl="1" indent="-228600">
              <a:spcBef>
                <a:spcPts val="500"/>
              </a:spcBef>
              <a:buClr>
                <a:srgbClr val="FFC000"/>
              </a:buClr>
              <a:buFont typeface="Wingdings" panose="05000000000000000000" pitchFamily="2" charset="2"/>
              <a:buChar char="ü"/>
            </a:pPr>
            <a:r>
              <a:rPr lang="en-US" sz="2400" kern="1200" dirty="0">
                <a:solidFill>
                  <a:srgbClr val="FFC000"/>
                </a:solidFill>
                <a:latin typeface="Myriad Pro Light" panose="020B0403030403020204" pitchFamily="34" charset="0"/>
                <a:ea typeface="+mn-ea"/>
                <a:cs typeface="+mn-cs"/>
              </a:rPr>
              <a:t>Article 10 (7) and (9) (decision-making powers in certain cases delegated by the Permanent Chamber and participation in the deliberations of that chamber);</a:t>
            </a:r>
          </a:p>
          <a:p>
            <a:pPr marL="685800" lvl="1" indent="-228600">
              <a:spcBef>
                <a:spcPts val="500"/>
              </a:spcBef>
              <a:buClr>
                <a:srgbClr val="FFC000"/>
              </a:buClr>
              <a:buFont typeface="Wingdings" panose="05000000000000000000" pitchFamily="2" charset="2"/>
              <a:buChar char="ü"/>
            </a:pPr>
            <a:r>
              <a:rPr lang="en-US" sz="2400" kern="1200" dirty="0">
                <a:solidFill>
                  <a:srgbClr val="FFC000"/>
                </a:solidFill>
                <a:latin typeface="Myriad Pro Light" panose="020B0403030403020204" pitchFamily="34" charset="0"/>
                <a:ea typeface="+mn-ea"/>
                <a:cs typeface="+mn-cs"/>
              </a:rPr>
              <a:t>Article 11(3) (representing the EPPO if the European Chief Prosecutor delegates this task to a European Prosecutor);</a:t>
            </a:r>
          </a:p>
          <a:p>
            <a:pPr marL="685800" lvl="1" indent="-228600">
              <a:spcBef>
                <a:spcPts val="500"/>
              </a:spcBef>
              <a:buClr>
                <a:srgbClr val="FFC000"/>
              </a:buClr>
              <a:buFont typeface="Wingdings" panose="05000000000000000000" pitchFamily="2" charset="2"/>
              <a:buChar char="ü"/>
            </a:pPr>
            <a:r>
              <a:rPr lang="en-US" sz="2400" kern="1200" dirty="0">
                <a:solidFill>
                  <a:srgbClr val="FFC000"/>
                </a:solidFill>
                <a:latin typeface="Myriad Pro Light" panose="020B0403030403020204" pitchFamily="34" charset="0"/>
                <a:ea typeface="+mn-ea"/>
                <a:cs typeface="+mn-cs"/>
              </a:rPr>
              <a:t>Article 13(3) (consultation of the </a:t>
            </a:r>
            <a:r>
              <a:rPr lang="en-US" sz="2400" b="1" kern="1200" dirty="0">
                <a:solidFill>
                  <a:srgbClr val="FFC000"/>
                </a:solidFill>
                <a:latin typeface="Myriad Pro Light" panose="020B0403030403020204" pitchFamily="34" charset="0"/>
                <a:ea typeface="+mn-ea"/>
                <a:cs typeface="+mn-cs"/>
              </a:rPr>
              <a:t>competent national prosecution authorities and proposed to the Permanent Chamber for the reallocation </a:t>
            </a:r>
            <a:r>
              <a:rPr lang="en-US" sz="2400" kern="1200" dirty="0">
                <a:solidFill>
                  <a:srgbClr val="FFC000"/>
                </a:solidFill>
                <a:latin typeface="Myriad Pro Light" panose="020B0403030403020204" pitchFamily="34" charset="0"/>
                <a:ea typeface="+mn-ea"/>
                <a:cs typeface="+mn-cs"/>
              </a:rPr>
              <a:t>of the case if the European Delegated Prosecutor is unable to carry out his/her duties);</a:t>
            </a:r>
          </a:p>
          <a:p>
            <a:pPr marL="685800" lvl="1" indent="-228600">
              <a:spcBef>
                <a:spcPts val="500"/>
              </a:spcBef>
              <a:buClr>
                <a:srgbClr val="FFC000"/>
              </a:buClr>
              <a:buFont typeface="Wingdings" panose="05000000000000000000" pitchFamily="2" charset="2"/>
              <a:buChar char="ü"/>
            </a:pPr>
            <a:r>
              <a:rPr lang="en-US" sz="2400" kern="1200" dirty="0">
                <a:solidFill>
                  <a:srgbClr val="FFC000"/>
                </a:solidFill>
                <a:latin typeface="Myriad Pro Light" panose="020B0403030403020204" pitchFamily="34" charset="0"/>
                <a:ea typeface="+mn-ea"/>
                <a:cs typeface="+mn-cs"/>
              </a:rPr>
              <a:t>Article 28 (3) and (4) (proposed to the competent Permanent Chamber to reassign the case to another European Delegated Prosecutor or to conduct the investigations personally in exceptional cases);</a:t>
            </a:r>
          </a:p>
          <a:p>
            <a:pPr marL="685800" lvl="1" indent="-228600">
              <a:spcBef>
                <a:spcPts val="500"/>
              </a:spcBef>
              <a:buClr>
                <a:srgbClr val="FFC000"/>
              </a:buClr>
              <a:buFont typeface="Wingdings" panose="05000000000000000000" pitchFamily="2" charset="2"/>
              <a:buChar char="ü"/>
            </a:pPr>
            <a:r>
              <a:rPr lang="en-US" sz="2400" kern="1200" dirty="0">
                <a:solidFill>
                  <a:srgbClr val="FFC000"/>
                </a:solidFill>
                <a:latin typeface="Myriad Pro Light" panose="020B0403030403020204" pitchFamily="34" charset="0"/>
                <a:ea typeface="+mn-ea"/>
                <a:cs typeface="+mn-cs"/>
              </a:rPr>
              <a:t>Article 31(6) (action on cross-border investigations).</a:t>
            </a:r>
            <a:endParaRPr lang="en-US" sz="2400" kern="1200" dirty="0">
              <a:solidFill>
                <a:srgbClr val="FFC000"/>
              </a:solidFill>
              <a:latin typeface="Myriad Pro Light" panose="020B0403030403020204" pitchFamily="34" charset="0"/>
              <a:ea typeface="+mn-ea"/>
              <a:cs typeface="+mn-cs"/>
            </a:endParaRPr>
          </a:p>
        </p:txBody>
      </p:sp>
    </p:spTree>
    <p:extLst>
      <p:ext uri="{BB962C8B-B14F-4D97-AF65-F5344CB8AC3E}">
        <p14:creationId xmlns:p14="http://schemas.microsoft.com/office/powerpoint/2010/main" val="998435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3"/>
          <a:stretch>
            <a:fillRect/>
          </a:stretch>
        </p:blipFill>
        <p:spPr>
          <a:xfrm>
            <a:off x="-1" y="122723"/>
            <a:ext cx="17999266" cy="2743882"/>
          </a:xfrm>
          <a:prstGeom prst="rect">
            <a:avLst/>
          </a:prstGeom>
        </p:spPr>
      </p:pic>
      <p:sp>
        <p:nvSpPr>
          <p:cNvPr id="3" name="Rectangle 2"/>
          <p:cNvSpPr/>
          <p:nvPr/>
        </p:nvSpPr>
        <p:spPr>
          <a:xfrm>
            <a:off x="3853107" y="2119273"/>
            <a:ext cx="9567043" cy="707886"/>
          </a:xfrm>
          <a:prstGeom prst="rect">
            <a:avLst/>
          </a:prstGeom>
        </p:spPr>
        <p:txBody>
          <a:bodyPr wrap="none">
            <a:spAutoFit/>
          </a:bodyPr>
          <a:lstStyle/>
          <a:p>
            <a:r>
              <a:rPr lang="it-IT" sz="4000" dirty="0" err="1" smtClean="0">
                <a:solidFill>
                  <a:srgbClr val="FFC000"/>
                </a:solidFill>
                <a:latin typeface="+mn-lt"/>
              </a:rPr>
              <a:t>European</a:t>
            </a:r>
            <a:r>
              <a:rPr lang="it-IT" sz="4000" dirty="0" smtClean="0">
                <a:solidFill>
                  <a:srgbClr val="FFC000"/>
                </a:solidFill>
                <a:latin typeface="+mn-lt"/>
              </a:rPr>
              <a:t> </a:t>
            </a:r>
            <a:r>
              <a:rPr lang="it-IT" sz="4000" dirty="0" err="1" smtClean="0">
                <a:solidFill>
                  <a:srgbClr val="FFC000"/>
                </a:solidFill>
                <a:latin typeface="+mn-lt"/>
              </a:rPr>
              <a:t>Delegated</a:t>
            </a:r>
            <a:r>
              <a:rPr lang="it-IT" sz="4000" dirty="0" smtClean="0">
                <a:solidFill>
                  <a:srgbClr val="FFC000"/>
                </a:solidFill>
                <a:latin typeface="+mn-lt"/>
              </a:rPr>
              <a:t> </a:t>
            </a:r>
            <a:r>
              <a:rPr lang="it-IT" sz="4000" dirty="0" err="1" smtClean="0">
                <a:solidFill>
                  <a:srgbClr val="FFC000"/>
                </a:solidFill>
                <a:latin typeface="+mn-lt"/>
              </a:rPr>
              <a:t>Prosecutors</a:t>
            </a:r>
            <a:r>
              <a:rPr lang="it-IT" sz="4000" dirty="0" smtClean="0">
                <a:solidFill>
                  <a:srgbClr val="FFC000"/>
                </a:solidFill>
                <a:latin typeface="+mn-lt"/>
              </a:rPr>
              <a:t> (</a:t>
            </a:r>
            <a:r>
              <a:rPr lang="it-IT" sz="4000" dirty="0" err="1" smtClean="0">
                <a:solidFill>
                  <a:srgbClr val="FFC000"/>
                </a:solidFill>
                <a:latin typeface="+mn-lt"/>
              </a:rPr>
              <a:t>EDPs</a:t>
            </a:r>
            <a:r>
              <a:rPr lang="it-IT" sz="4000" dirty="0" smtClean="0">
                <a:solidFill>
                  <a:srgbClr val="FFC000"/>
                </a:solidFill>
                <a:latin typeface="+mn-lt"/>
              </a:rPr>
              <a:t>)</a:t>
            </a:r>
            <a:endParaRPr lang="en-US" sz="4000" dirty="0">
              <a:solidFill>
                <a:srgbClr val="FFC000"/>
              </a:solidFill>
              <a:latin typeface="+mn-lt"/>
            </a:endParaRPr>
          </a:p>
        </p:txBody>
      </p:sp>
      <p:graphicFrame>
        <p:nvGraphicFramePr>
          <p:cNvPr id="11" name="Content Placeholder 2"/>
          <p:cNvGraphicFramePr>
            <a:graphicFrameLocks/>
          </p:cNvGraphicFramePr>
          <p:nvPr>
            <p:extLst>
              <p:ext uri="{D42A27DB-BD31-4B8C-83A1-F6EECF244321}">
                <p14:modId xmlns:p14="http://schemas.microsoft.com/office/powerpoint/2010/main" val="3489077585"/>
              </p:ext>
            </p:extLst>
          </p:nvPr>
        </p:nvGraphicFramePr>
        <p:xfrm>
          <a:off x="3370217" y="2989326"/>
          <a:ext cx="11234056" cy="6977634"/>
        </p:xfrm>
        <a:graphic>
          <a:graphicData uri="http://schemas.openxmlformats.org/drawingml/2006/table">
            <a:tbl>
              <a:tblPr firstRow="1" bandRow="1"/>
              <a:tblGrid>
                <a:gridCol w="813588">
                  <a:extLst>
                    <a:ext uri="{9D8B030D-6E8A-4147-A177-3AD203B41FA5}">
                      <a16:colId xmlns:a16="http://schemas.microsoft.com/office/drawing/2014/main" val="2651989285"/>
                    </a:ext>
                  </a:extLst>
                </a:gridCol>
                <a:gridCol w="10420468">
                  <a:extLst>
                    <a:ext uri="{9D8B030D-6E8A-4147-A177-3AD203B41FA5}">
                      <a16:colId xmlns:a16="http://schemas.microsoft.com/office/drawing/2014/main" val="3472486091"/>
                    </a:ext>
                  </a:extLst>
                </a:gridCol>
              </a:tblGrid>
              <a:tr h="816888">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sz="1200"/>
                      </a:pPr>
                      <a:r>
                        <a:rPr lang="en-US" sz="1800" dirty="0" smtClean="0">
                          <a:solidFill>
                            <a:srgbClr val="FFC000"/>
                          </a:solidFill>
                        </a:rPr>
                        <a:t>Article 13 EPPO Regulation</a:t>
                      </a:r>
                      <a:endParaRPr lang="en-US" sz="1800" b="1" dirty="0" smtClean="0">
                        <a:solidFill>
                          <a:srgbClr val="FFC000"/>
                        </a:solidFill>
                      </a:endParaRPr>
                    </a:p>
                    <a:p>
                      <a:pPr>
                        <a:defRPr sz="1200"/>
                      </a:pPr>
                      <a:endParaRPr sz="1200" b="0" dirty="0">
                        <a:solidFill>
                          <a:schemeClr val="tx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tc hMerge="1">
                  <a:txBody>
                    <a:bodyPr/>
                    <a:lstStyle/>
                    <a:p>
                      <a:pPr marL="171450" indent="-171450">
                        <a:buFont typeface="Arial" panose="020B0604020202020204" pitchFamily="34" charset="0"/>
                        <a:buChar char="•"/>
                        <a:defRPr sz="1200"/>
                      </a:pPr>
                      <a:endParaRPr sz="1200" b="0" dirty="0">
                        <a:solidFill>
                          <a:schemeClr val="tx2"/>
                        </a:solidFill>
                      </a:endParaRPr>
                    </a:p>
                  </a:txBody>
                  <a:tcPr/>
                </a:tc>
                <a:extLst>
                  <a:ext uri="{0D108BD9-81ED-4DB2-BD59-A6C34878D82A}">
                    <a16:rowId xmlns:a16="http://schemas.microsoft.com/office/drawing/2014/main" val="657282737"/>
                  </a:ext>
                </a:extLst>
              </a:tr>
              <a:tr h="186014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defRPr sz="1200"/>
                      </a:pPr>
                      <a:r>
                        <a:rPr b="0" dirty="0">
                          <a:solidFill>
                            <a:schemeClr val="bg2"/>
                          </a:solidFill>
                        </a:rPr>
                        <a:t>(1)</a:t>
                      </a:r>
                      <a:endParaRPr sz="1200" b="0" dirty="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defRPr sz="1200"/>
                      </a:pPr>
                      <a:r>
                        <a:rPr sz="1600" b="0" dirty="0">
                          <a:solidFill>
                            <a:schemeClr val="bg2"/>
                          </a:solidFill>
                        </a:rPr>
                        <a:t>Applicable law:</a:t>
                      </a:r>
                    </a:p>
                    <a:p>
                      <a:pPr marL="171450" indent="-171450">
                        <a:buFont typeface="Arial" panose="020B0604020202020204" pitchFamily="34" charset="0"/>
                        <a:buChar char="•"/>
                        <a:defRPr sz="1200"/>
                      </a:pPr>
                      <a:r>
                        <a:rPr sz="1600" b="0" dirty="0">
                          <a:solidFill>
                            <a:schemeClr val="bg2"/>
                          </a:solidFill>
                        </a:rPr>
                        <a:t>a European Delegated Prosecutor draws directly from the EPPO Regulation as a source of legislation and, as a secondary source, from his or her national law. </a:t>
                      </a:r>
                    </a:p>
                    <a:p>
                      <a:pPr marL="171450" indent="-171450">
                        <a:buFont typeface="Arial" panose="020B0604020202020204" pitchFamily="34" charset="0"/>
                        <a:buChar char="•"/>
                        <a:defRPr sz="1200"/>
                      </a:pPr>
                      <a:r>
                        <a:rPr sz="1600" b="0" dirty="0">
                          <a:solidFill>
                            <a:schemeClr val="bg2"/>
                          </a:solidFill>
                        </a:rPr>
                        <a:t>The European Delegated Prosecutors shall have the same powers as national prosecutors with regard to investigations, prosecutions and indictment.</a:t>
                      </a: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extLst>
                  <a:ext uri="{0D108BD9-81ED-4DB2-BD59-A6C34878D82A}">
                    <a16:rowId xmlns:a16="http://schemas.microsoft.com/office/drawing/2014/main" val="780084151"/>
                  </a:ext>
                </a:extLst>
              </a:tr>
              <a:tr h="58030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defRPr sz="1200"/>
                      </a:pPr>
                      <a:r>
                        <a:rPr b="0">
                          <a:solidFill>
                            <a:schemeClr val="bg2"/>
                          </a:solidFill>
                        </a:rPr>
                        <a:t>(1) </a:t>
                      </a:r>
                      <a:endParaRPr sz="1200" b="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defRPr sz="1200"/>
                      </a:pPr>
                      <a:r>
                        <a:rPr sz="1600" b="0">
                          <a:solidFill>
                            <a:schemeClr val="bg2"/>
                          </a:solidFill>
                        </a:rPr>
                        <a:t> functional competence of the European Delegated Prosecutors.</a:t>
                      </a:r>
                      <a:endParaRPr sz="1600" b="0" baseline="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extLst>
                  <a:ext uri="{0D108BD9-81ED-4DB2-BD59-A6C34878D82A}">
                    <a16:rowId xmlns:a16="http://schemas.microsoft.com/office/drawing/2014/main" val="2613484857"/>
                  </a:ext>
                </a:extLst>
              </a:tr>
              <a:tr h="186014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defRPr sz="1200"/>
                      </a:pPr>
                      <a:r>
                        <a:rPr b="0">
                          <a:solidFill>
                            <a:schemeClr val="bg2"/>
                          </a:solidFill>
                        </a:rPr>
                        <a:t>(2)</a:t>
                      </a:r>
                      <a:endParaRPr sz="1200" b="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sz="1200"/>
                      </a:pPr>
                      <a:r>
                        <a:rPr lang="it-IT" sz="1600" b="0" dirty="0" smtClean="0">
                          <a:solidFill>
                            <a:schemeClr val="bg2"/>
                          </a:solidFill>
                        </a:rPr>
                        <a:t>EDP</a:t>
                      </a:r>
                      <a:r>
                        <a:rPr lang="it-IT" sz="1600" b="0" baseline="0" dirty="0" smtClean="0">
                          <a:solidFill>
                            <a:schemeClr val="bg2"/>
                          </a:solidFill>
                        </a:rPr>
                        <a:t> </a:t>
                      </a:r>
                      <a:r>
                        <a:rPr sz="1600" b="0" dirty="0" smtClean="0">
                          <a:solidFill>
                            <a:schemeClr val="bg2"/>
                          </a:solidFill>
                        </a:rPr>
                        <a:t>per </a:t>
                      </a:r>
                      <a:r>
                        <a:rPr sz="1600" b="0" dirty="0">
                          <a:solidFill>
                            <a:schemeClr val="bg2"/>
                          </a:solidFill>
                        </a:rPr>
                        <a:t>Member State: at least 2</a:t>
                      </a:r>
                    </a:p>
                    <a:p>
                      <a:pPr marL="0" marR="0" lvl="0" indent="0" algn="l" defTabSz="914400" rtl="0" eaLnBrk="1" fontAlgn="auto" latinLnBrk="0" hangingPunct="1">
                        <a:lnSpc>
                          <a:spcPct val="100000"/>
                        </a:lnSpc>
                        <a:spcBef>
                          <a:spcPts val="0"/>
                        </a:spcBef>
                        <a:spcAft>
                          <a:spcPts val="0"/>
                        </a:spcAft>
                        <a:buClrTx/>
                        <a:buSzTx/>
                        <a:buFontTx/>
                        <a:buNone/>
                        <a:tabLst/>
                        <a:defRPr sz="1200"/>
                      </a:pPr>
                      <a:r>
                        <a:rPr sz="1600" b="0" dirty="0">
                          <a:solidFill>
                            <a:schemeClr val="bg2"/>
                          </a:solidFill>
                        </a:rPr>
                        <a:t>The exact number (two or more) of European Delegated Prosecutors and their European/national tasks must be approved by the European Chief Prosecutor after consulting and reaching an agreement with the competent authorities of each Member State. The total number of European Delegated Prosecutors in a Member State may be amended with the approval of the European Chief Prosecutor, within the limits of the annual budget line of the EPPO.</a:t>
                      </a: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extLst>
                  <a:ext uri="{0D108BD9-81ED-4DB2-BD59-A6C34878D82A}">
                    <a16:rowId xmlns:a16="http://schemas.microsoft.com/office/drawing/2014/main" val="3094333385"/>
                  </a:ext>
                </a:extLst>
              </a:tr>
              <a:tr h="186014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defRPr sz="1200"/>
                      </a:pPr>
                      <a:r>
                        <a:rPr b="0">
                          <a:solidFill>
                            <a:schemeClr val="bg2"/>
                          </a:solidFill>
                        </a:rPr>
                        <a:t>(3)</a:t>
                      </a:r>
                      <a:endParaRPr sz="1200" b="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sz="1200"/>
                      </a:pPr>
                      <a:r>
                        <a:rPr lang="en-US" sz="1600" b="0" dirty="0" smtClean="0">
                          <a:solidFill>
                            <a:schemeClr val="bg2"/>
                          </a:solidFill>
                        </a:rPr>
                        <a:t>Article</a:t>
                      </a:r>
                      <a:r>
                        <a:rPr lang="en-US" sz="1600" b="0" baseline="0" dirty="0" smtClean="0">
                          <a:solidFill>
                            <a:schemeClr val="bg2"/>
                          </a:solidFill>
                        </a:rPr>
                        <a:t> 22(1) </a:t>
                      </a:r>
                      <a:r>
                        <a:rPr lang="en-US" sz="1600" b="0" baseline="0" dirty="0" err="1" smtClean="0">
                          <a:solidFill>
                            <a:schemeClr val="bg2"/>
                          </a:solidFill>
                        </a:rPr>
                        <a:t>CoEEDPs</a:t>
                      </a:r>
                      <a:r>
                        <a:rPr lang="en-US" sz="1600" b="0" baseline="0" dirty="0" smtClean="0">
                          <a:solidFill>
                            <a:schemeClr val="bg2"/>
                          </a:solidFill>
                        </a:rPr>
                        <a:t> “</a:t>
                      </a:r>
                      <a:r>
                        <a:rPr lang="en-US" sz="1600" b="0" i="1" dirty="0" smtClean="0">
                          <a:solidFill>
                            <a:schemeClr val="bg2"/>
                          </a:solidFill>
                        </a:rPr>
                        <a:t>A European Delegated Prosecutor may continue to exercise functions as national prosecutor in accordance with Article 13(3) of the EPPO Regulation only if this is permitted under the agreement reached, according to Article 13(2) of the EPPO Regulation, between the European Chief Prosecutor and the relevant authority of the Member State of the respective European Delegated Prosecutor.”</a:t>
                      </a:r>
                      <a:endParaRPr sz="1600" b="0" i="1" dirty="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extLst>
                  <a:ext uri="{0D108BD9-81ED-4DB2-BD59-A6C34878D82A}">
                    <a16:rowId xmlns:a16="http://schemas.microsoft.com/office/drawing/2014/main" val="3006484789"/>
                  </a:ext>
                </a:extLst>
              </a:tr>
            </a:tbl>
          </a:graphicData>
        </a:graphic>
      </p:graphicFrame>
    </p:spTree>
    <p:extLst>
      <p:ext uri="{BB962C8B-B14F-4D97-AF65-F5344CB8AC3E}">
        <p14:creationId xmlns:p14="http://schemas.microsoft.com/office/powerpoint/2010/main" val="735974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p:cNvGrpSpPr/>
        <p:nvPr/>
      </p:nvGrpSpPr>
      <p:grpSpPr>
        <a:xfrm>
          <a:off x="0" y="0"/>
          <a:ext cx="0" cy="0"/>
          <a:chOff x="0" y="0"/>
          <a:chExt cx="0" cy="0"/>
        </a:xfrm>
      </p:grpSpPr>
      <p:cxnSp>
        <p:nvCxnSpPr>
          <p:cNvPr id="96" name="Google Shape;96;p2"/>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grpSp>
        <p:nvGrpSpPr>
          <p:cNvPr id="98" name="Google Shape;98;p2"/>
          <p:cNvGrpSpPr/>
          <p:nvPr/>
        </p:nvGrpSpPr>
        <p:grpSpPr>
          <a:xfrm rot="-5400000">
            <a:off x="-2047236" y="1902576"/>
            <a:ext cx="4238545" cy="433394"/>
            <a:chOff x="0" y="-38100"/>
            <a:chExt cx="1116325" cy="114145"/>
          </a:xfrm>
        </p:grpSpPr>
        <p:sp>
          <p:nvSpPr>
            <p:cNvPr id="99" name="Google Shape;99;p2"/>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 name="Image 2" descr="Une image contenant texte, Police, capture d’écran, Bleu électrique&#10;&#10;Description générée automatiquement">
            <a:extLst>
              <a:ext uri="{FF2B5EF4-FFF2-40B4-BE49-F238E27FC236}">
                <a16:creationId xmlns:a16="http://schemas.microsoft.com/office/drawing/2014/main" id="{873CF807-9FDC-481D-9F84-BA5AC5011AEF}"/>
              </a:ext>
            </a:extLst>
          </p:cNvPr>
          <p:cNvPicPr>
            <a:picLocks noChangeAspect="1"/>
          </p:cNvPicPr>
          <p:nvPr/>
        </p:nvPicPr>
        <p:blipFill>
          <a:blip r:embed="rId3"/>
          <a:stretch>
            <a:fillRect/>
          </a:stretch>
        </p:blipFill>
        <p:spPr>
          <a:xfrm>
            <a:off x="288734" y="0"/>
            <a:ext cx="17999266" cy="2743882"/>
          </a:xfrm>
          <a:prstGeom prst="rect">
            <a:avLst/>
          </a:prstGeom>
        </p:spPr>
      </p:pic>
      <p:sp>
        <p:nvSpPr>
          <p:cNvPr id="2" name="ZoneTexte 1">
            <a:extLst>
              <a:ext uri="{FF2B5EF4-FFF2-40B4-BE49-F238E27FC236}">
                <a16:creationId xmlns:a16="http://schemas.microsoft.com/office/drawing/2014/main" id="{17F0D75D-C791-2BD0-9C84-4C675445889B}"/>
              </a:ext>
            </a:extLst>
          </p:cNvPr>
          <p:cNvSpPr txBox="1"/>
          <p:nvPr/>
        </p:nvSpPr>
        <p:spPr>
          <a:xfrm>
            <a:off x="3706586" y="3510643"/>
            <a:ext cx="10482943" cy="923330"/>
          </a:xfrm>
          <a:prstGeom prst="rect">
            <a:avLst/>
          </a:prstGeom>
          <a:noFill/>
        </p:spPr>
        <p:txBody>
          <a:bodyPr wrap="square" rtlCol="0">
            <a:spAutoFit/>
          </a:bodyPr>
          <a:lstStyle/>
          <a:p>
            <a:pPr algn="ctr"/>
            <a:r>
              <a:rPr lang="it-IT" sz="5400" dirty="0" smtClean="0">
                <a:solidFill>
                  <a:schemeClr val="bg1"/>
                </a:solidFill>
                <a:latin typeface="+mj-lt"/>
                <a:cs typeface="Fredoka" panose="020B0604020202020204" charset="-79"/>
              </a:rPr>
              <a:t>EPPO </a:t>
            </a:r>
            <a:r>
              <a:rPr lang="it-IT" sz="5400" dirty="0" err="1" smtClean="0">
                <a:solidFill>
                  <a:schemeClr val="bg1"/>
                </a:solidFill>
                <a:latin typeface="+mj-lt"/>
                <a:cs typeface="Fredoka" panose="020B0604020202020204" charset="-79"/>
              </a:rPr>
              <a:t>structure</a:t>
            </a:r>
            <a:endParaRPr lang="it-IT" sz="5400" dirty="0">
              <a:solidFill>
                <a:schemeClr val="bg1"/>
              </a:solidFill>
              <a:latin typeface="+mj-lt"/>
              <a:cs typeface="Fredoka" panose="020B0604020202020204" charset="-79"/>
            </a:endParaRPr>
          </a:p>
        </p:txBody>
      </p:sp>
      <p:sp>
        <p:nvSpPr>
          <p:cNvPr id="4" name="ZoneTexte 3">
            <a:extLst>
              <a:ext uri="{FF2B5EF4-FFF2-40B4-BE49-F238E27FC236}">
                <a16:creationId xmlns:a16="http://schemas.microsoft.com/office/drawing/2014/main" id="{62893B15-16E8-AB63-F2A1-E2B06B344324}"/>
              </a:ext>
            </a:extLst>
          </p:cNvPr>
          <p:cNvSpPr txBox="1"/>
          <p:nvPr/>
        </p:nvSpPr>
        <p:spPr>
          <a:xfrm>
            <a:off x="11038114" y="5519057"/>
            <a:ext cx="6221186" cy="584775"/>
          </a:xfrm>
          <a:prstGeom prst="rect">
            <a:avLst/>
          </a:prstGeom>
          <a:noFill/>
        </p:spPr>
        <p:txBody>
          <a:bodyPr wrap="square" rtlCol="0">
            <a:spAutoFit/>
          </a:bodyPr>
          <a:lstStyle/>
          <a:p>
            <a:pPr algn="ctr"/>
            <a:r>
              <a:rPr lang="it-IT" sz="3200" dirty="0" smtClean="0">
                <a:solidFill>
                  <a:schemeClr val="bg1"/>
                </a:solidFill>
              </a:rPr>
              <a:t>LECTURER: Ilaria Sticchi</a:t>
            </a:r>
            <a:endParaRPr lang="it-IT" sz="32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3"/>
          <a:stretch>
            <a:fillRect/>
          </a:stretch>
        </p:blipFill>
        <p:spPr>
          <a:xfrm>
            <a:off x="-1" y="122723"/>
            <a:ext cx="17999266" cy="2743882"/>
          </a:xfrm>
          <a:prstGeom prst="rect">
            <a:avLst/>
          </a:prstGeom>
        </p:spPr>
      </p:pic>
      <p:sp>
        <p:nvSpPr>
          <p:cNvPr id="3" name="Rectangle 2"/>
          <p:cNvSpPr/>
          <p:nvPr/>
        </p:nvSpPr>
        <p:spPr>
          <a:xfrm>
            <a:off x="3853107" y="2119273"/>
            <a:ext cx="9567043" cy="707886"/>
          </a:xfrm>
          <a:prstGeom prst="rect">
            <a:avLst/>
          </a:prstGeom>
        </p:spPr>
        <p:txBody>
          <a:bodyPr wrap="none">
            <a:spAutoFit/>
          </a:bodyPr>
          <a:lstStyle/>
          <a:p>
            <a:r>
              <a:rPr lang="it-IT" sz="4000" dirty="0" err="1" smtClean="0">
                <a:solidFill>
                  <a:srgbClr val="FFC000"/>
                </a:solidFill>
                <a:latin typeface="+mn-lt"/>
              </a:rPr>
              <a:t>European</a:t>
            </a:r>
            <a:r>
              <a:rPr lang="it-IT" sz="4000" dirty="0" smtClean="0">
                <a:solidFill>
                  <a:srgbClr val="FFC000"/>
                </a:solidFill>
                <a:latin typeface="+mn-lt"/>
              </a:rPr>
              <a:t> </a:t>
            </a:r>
            <a:r>
              <a:rPr lang="it-IT" sz="4000" dirty="0" err="1" smtClean="0">
                <a:solidFill>
                  <a:srgbClr val="FFC000"/>
                </a:solidFill>
                <a:latin typeface="+mn-lt"/>
              </a:rPr>
              <a:t>Delegated</a:t>
            </a:r>
            <a:r>
              <a:rPr lang="it-IT" sz="4000" dirty="0" smtClean="0">
                <a:solidFill>
                  <a:srgbClr val="FFC000"/>
                </a:solidFill>
                <a:latin typeface="+mn-lt"/>
              </a:rPr>
              <a:t> </a:t>
            </a:r>
            <a:r>
              <a:rPr lang="it-IT" sz="4000" dirty="0" err="1" smtClean="0">
                <a:solidFill>
                  <a:srgbClr val="FFC000"/>
                </a:solidFill>
                <a:latin typeface="+mn-lt"/>
              </a:rPr>
              <a:t>Prosecutors</a:t>
            </a:r>
            <a:r>
              <a:rPr lang="it-IT" sz="4000" dirty="0" smtClean="0">
                <a:solidFill>
                  <a:srgbClr val="FFC000"/>
                </a:solidFill>
                <a:latin typeface="+mn-lt"/>
              </a:rPr>
              <a:t> (</a:t>
            </a:r>
            <a:r>
              <a:rPr lang="it-IT" sz="4000" dirty="0" err="1" smtClean="0">
                <a:solidFill>
                  <a:srgbClr val="FFC000"/>
                </a:solidFill>
                <a:latin typeface="+mn-lt"/>
              </a:rPr>
              <a:t>EDPs</a:t>
            </a:r>
            <a:r>
              <a:rPr lang="it-IT" sz="4000" dirty="0" smtClean="0">
                <a:solidFill>
                  <a:srgbClr val="FFC000"/>
                </a:solidFill>
                <a:latin typeface="+mn-lt"/>
              </a:rPr>
              <a:t>)</a:t>
            </a:r>
            <a:endParaRPr lang="en-US" sz="4000" dirty="0">
              <a:solidFill>
                <a:srgbClr val="FFC000"/>
              </a:solidFill>
              <a:latin typeface="+mn-lt"/>
            </a:endParaRPr>
          </a:p>
        </p:txBody>
      </p:sp>
      <p:sp>
        <p:nvSpPr>
          <p:cNvPr id="9" name="Content Placeholder 3"/>
          <p:cNvSpPr txBox="1">
            <a:spLocks/>
          </p:cNvSpPr>
          <p:nvPr/>
        </p:nvSpPr>
        <p:spPr>
          <a:xfrm>
            <a:off x="2877756" y="3213463"/>
            <a:ext cx="11047249" cy="6466113"/>
          </a:xfrm>
          <a:prstGeom prst="rect">
            <a:avLst/>
          </a:prstGeom>
        </p:spPr>
        <p:txBody>
          <a:bodyPr vert="horz" lIns="91440" tIns="45720" rIns="91440" bIns="45720">
            <a:normAutofit fontScale="77500" lnSpcReduction="20000"/>
          </a:bodyPr>
          <a:lstStyle>
            <a:lvl1pPr marL="228600" indent="-228600" algn="l" defTabSz="914400" rtl="0" eaLnBrk="1" latinLnBrk="0" hangingPunct="1">
              <a:lnSpc>
                <a:spcPct val="100000"/>
              </a:lnSpc>
              <a:spcBef>
                <a:spcPts val="1000"/>
              </a:spcBef>
              <a:buClr>
                <a:srgbClr val="FFC000"/>
              </a:buClr>
              <a:buFont typeface="Wingdings" panose="05000000000000000000" pitchFamily="2" charset="2"/>
              <a:buChar char="§"/>
              <a:defRPr sz="2800" kern="1200">
                <a:solidFill>
                  <a:srgbClr val="4D4D4D"/>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buClr>
                <a:srgbClr val="FFC000"/>
              </a:buClr>
              <a:buFont typeface="Wingdings" panose="05000000000000000000" pitchFamily="2" charset="2"/>
              <a:buChar char="§"/>
              <a:defRPr sz="2400" i="0" kern="1200">
                <a:solidFill>
                  <a:srgbClr val="4D4D4D"/>
                </a:solidFill>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rgbClr val="FFC000"/>
              </a:buClr>
              <a:buFont typeface="Wingdings" panose="05000000000000000000" pitchFamily="2" charset="2"/>
              <a:buChar char="§"/>
              <a:defRPr sz="2000" i="1" kern="1200">
                <a:solidFill>
                  <a:srgbClr val="4D4D4D"/>
                </a:solidFill>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rgbClr val="FFC000"/>
              </a:buClr>
              <a:buFont typeface="Wingdings" panose="05000000000000000000" pitchFamily="2" charset="2"/>
              <a:buChar char="§"/>
              <a:defRPr sz="1800" b="0" kern="1200">
                <a:solidFill>
                  <a:srgbClr val="4D4D4D"/>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500"/>
              </a:spcBef>
              <a:buClr>
                <a:srgbClr val="FFC000"/>
              </a:buClr>
              <a:buFont typeface="Wingdings" panose="05000000000000000000" pitchFamily="2" charset="2"/>
              <a:buChar char="§"/>
              <a:defRPr sz="1800" i="0" kern="1200">
                <a:solidFill>
                  <a:srgbClr val="4D4D4D"/>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FFC000"/>
              </a:buClr>
              <a:buSzTx/>
              <a:buFont typeface="Wingdings" panose="05000000000000000000" pitchFamily="2" charset="2"/>
              <a:buChar char="Ø"/>
              <a:tabLst/>
              <a:defRPr/>
            </a:pPr>
            <a:r>
              <a:rPr kumimoji="0" lang="en-US" sz="2900" b="0" i="0" u="none" strike="noStrike" kern="1200" cap="none" spc="0" normalizeH="0" baseline="0" noProof="0" dirty="0" smtClean="0">
                <a:ln>
                  <a:noFill/>
                </a:ln>
                <a:solidFill>
                  <a:srgbClr val="FFC000"/>
                </a:solidFill>
                <a:effectLst/>
                <a:uLnTx/>
                <a:uFillTx/>
                <a:ea typeface="+mn-ea"/>
                <a:cs typeface="+mn-cs"/>
              </a:rPr>
              <a:t>Competence of EDPs</a:t>
            </a:r>
          </a:p>
          <a:p>
            <a:pPr marL="685800" marR="0" lvl="1" indent="-228600" algn="just"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
              <a:tabLst/>
              <a:defRPr/>
            </a:pPr>
            <a:r>
              <a:rPr kumimoji="0" lang="en-US" sz="2900" b="1" i="0" u="none" strike="noStrike" kern="1200" cap="none" spc="0" normalizeH="0" baseline="0" noProof="0" dirty="0" smtClean="0">
                <a:ln>
                  <a:noFill/>
                </a:ln>
                <a:solidFill>
                  <a:srgbClr val="FFC000"/>
                </a:solidFill>
                <a:effectLst/>
                <a:uLnTx/>
                <a:uFillTx/>
                <a:ea typeface="+mn-ea"/>
                <a:cs typeface="+mn-cs"/>
              </a:rPr>
              <a:t>investigations and prosecutions </a:t>
            </a:r>
            <a:r>
              <a:rPr kumimoji="0" lang="en-US" sz="2900" b="0" i="0" u="none" strike="noStrike" kern="1200" cap="none" spc="0" normalizeH="0" baseline="0" noProof="0" dirty="0" smtClean="0">
                <a:ln>
                  <a:noFill/>
                </a:ln>
                <a:solidFill>
                  <a:srgbClr val="FFC000"/>
                </a:solidFill>
                <a:effectLst/>
                <a:uLnTx/>
                <a:uFillTx/>
                <a:ea typeface="+mn-ea"/>
                <a:cs typeface="+mn-cs"/>
              </a:rPr>
              <a:t>of the EPPO should be conducted by the European Delegated Prosecutors in the Member States (</a:t>
            </a:r>
            <a:r>
              <a:rPr kumimoji="0" lang="en-US" sz="2900" b="0" i="0" u="none" strike="noStrike" kern="1200" cap="none" spc="0" normalizeH="0" baseline="0" noProof="0" dirty="0" err="1" smtClean="0">
                <a:ln>
                  <a:noFill/>
                </a:ln>
                <a:solidFill>
                  <a:srgbClr val="FFC000"/>
                </a:solidFill>
                <a:effectLst/>
                <a:uLnTx/>
                <a:uFillTx/>
                <a:ea typeface="+mn-ea"/>
                <a:cs typeface="+mn-cs"/>
              </a:rPr>
              <a:t>i</a:t>
            </a:r>
            <a:r>
              <a:rPr kumimoji="0" lang="en-US" sz="2900" b="0" i="0" u="none" strike="noStrike" kern="1200" cap="none" spc="0" normalizeH="0" baseline="0" noProof="0" dirty="0" smtClean="0">
                <a:ln>
                  <a:noFill/>
                </a:ln>
                <a:solidFill>
                  <a:srgbClr val="FFC000"/>
                </a:solidFill>
                <a:effectLst/>
                <a:uLnTx/>
                <a:uFillTx/>
                <a:ea typeface="+mn-ea"/>
                <a:cs typeface="+mn-cs"/>
              </a:rPr>
              <a:t>) where they have started by themselves and (ii) in case they have been attributed to them by the PCs</a:t>
            </a:r>
          </a:p>
          <a:p>
            <a:pPr marL="228600" marR="0" lvl="0" indent="-228600" algn="just" defTabSz="914400" rtl="0" eaLnBrk="1" fontAlgn="auto" latinLnBrk="0" hangingPunct="1">
              <a:lnSpc>
                <a:spcPct val="100000"/>
              </a:lnSpc>
              <a:spcBef>
                <a:spcPts val="1000"/>
              </a:spcBef>
              <a:spcAft>
                <a:spcPts val="0"/>
              </a:spcAft>
              <a:buClr>
                <a:srgbClr val="FFC000"/>
              </a:buClr>
              <a:buSzTx/>
              <a:buFont typeface="Wingdings" panose="05000000000000000000" pitchFamily="2" charset="2"/>
              <a:buChar char="Ø"/>
              <a:tabLst/>
              <a:defRPr/>
            </a:pPr>
            <a:r>
              <a:rPr kumimoji="0" lang="en-US" sz="2900" b="0" i="0" u="none" strike="noStrike" kern="1200" cap="none" spc="0" normalizeH="0" baseline="0" noProof="0" dirty="0" smtClean="0">
                <a:ln>
                  <a:noFill/>
                </a:ln>
                <a:solidFill>
                  <a:srgbClr val="FFC000"/>
                </a:solidFill>
                <a:effectLst/>
                <a:uLnTx/>
                <a:uFillTx/>
                <a:ea typeface="+mn-ea"/>
                <a:cs typeface="+mn-cs"/>
              </a:rPr>
              <a:t>Powers and duties:</a:t>
            </a:r>
          </a:p>
          <a:p>
            <a:pPr marL="685800" marR="0" lvl="1" indent="-228600" algn="just"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
              <a:tabLst/>
              <a:defRPr/>
            </a:pPr>
            <a:r>
              <a:rPr kumimoji="0" lang="en-US" sz="2900" b="0" i="0" u="none" strike="noStrike" kern="1200" cap="none" spc="0" normalizeH="0" baseline="0" noProof="0" dirty="0" smtClean="0">
                <a:ln>
                  <a:noFill/>
                </a:ln>
                <a:solidFill>
                  <a:srgbClr val="FFC000"/>
                </a:solidFill>
                <a:effectLst/>
                <a:uLnTx/>
                <a:uFillTx/>
                <a:ea typeface="+mn-ea"/>
                <a:cs typeface="+mn-cs"/>
              </a:rPr>
              <a:t>Article 16(7) (replace a European Prosecutor)</a:t>
            </a:r>
          </a:p>
          <a:p>
            <a:pPr marL="685800" marR="0" lvl="1" indent="-228600" algn="just"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
              <a:tabLst/>
              <a:defRPr/>
            </a:pPr>
            <a:r>
              <a:rPr kumimoji="0" lang="en-US" sz="2900" b="0" i="0" u="none" strike="noStrike" kern="1200" cap="none" spc="0" normalizeH="0" baseline="0" noProof="0" dirty="0" smtClean="0">
                <a:ln>
                  <a:noFill/>
                </a:ln>
                <a:solidFill>
                  <a:srgbClr val="FFC000"/>
                </a:solidFill>
                <a:effectLst/>
                <a:uLnTx/>
                <a:uFillTx/>
                <a:ea typeface="+mn-ea"/>
                <a:cs typeface="+mn-cs"/>
              </a:rPr>
              <a:t>Article 26(1) (launch an investigation and record it in the case management system)</a:t>
            </a:r>
          </a:p>
          <a:p>
            <a:pPr marL="685800" marR="0" lvl="1" indent="-228600" algn="just"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
              <a:tabLst/>
              <a:defRPr/>
            </a:pPr>
            <a:r>
              <a:rPr kumimoji="0" lang="en-US" sz="2900" b="0" i="0" u="none" strike="noStrike" kern="1200" cap="none" spc="0" normalizeH="0" baseline="0" noProof="0" dirty="0" smtClean="0">
                <a:ln>
                  <a:noFill/>
                </a:ln>
                <a:solidFill>
                  <a:srgbClr val="FFC000"/>
                </a:solidFill>
                <a:effectLst/>
                <a:uLnTx/>
                <a:uFillTx/>
                <a:ea typeface="+mn-ea"/>
                <a:cs typeface="+mn-cs"/>
              </a:rPr>
              <a:t>Article 27(6) (right of evocation)</a:t>
            </a:r>
          </a:p>
          <a:p>
            <a:pPr marL="685800" marR="0" lvl="1" indent="-228600" algn="just"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
              <a:tabLst/>
              <a:defRPr/>
            </a:pPr>
            <a:r>
              <a:rPr kumimoji="0" lang="en-US" sz="2900" b="0" i="0" u="none" strike="noStrike" kern="1200" cap="none" spc="0" normalizeH="0" baseline="0" noProof="0" dirty="0" smtClean="0">
                <a:ln>
                  <a:noFill/>
                </a:ln>
                <a:solidFill>
                  <a:srgbClr val="FFC000"/>
                </a:solidFill>
                <a:effectLst/>
                <a:uLnTx/>
                <a:uFillTx/>
                <a:ea typeface="+mn-ea"/>
                <a:cs typeface="+mn-cs"/>
              </a:rPr>
              <a:t>Article 28(1) (execution of investigative measures and other measures on their own or on instructions from the competent authorities of their Member State);</a:t>
            </a:r>
          </a:p>
          <a:p>
            <a:pPr marL="685800" marR="0" lvl="1" indent="-228600" algn="just"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
              <a:tabLst/>
              <a:defRPr/>
            </a:pPr>
            <a:r>
              <a:rPr kumimoji="0" lang="en-US" sz="2900" b="0" i="0" u="none" strike="noStrike" kern="1200" cap="none" spc="0" normalizeH="0" baseline="0" noProof="0" dirty="0" smtClean="0">
                <a:ln>
                  <a:noFill/>
                </a:ln>
                <a:solidFill>
                  <a:srgbClr val="FFC000"/>
                </a:solidFill>
                <a:effectLst/>
                <a:uLnTx/>
                <a:uFillTx/>
                <a:ea typeface="+mn-ea"/>
                <a:cs typeface="+mn-cs"/>
              </a:rPr>
              <a:t>Article 30(1) (right to order or request investigative measures);</a:t>
            </a:r>
          </a:p>
          <a:p>
            <a:pPr marL="685800" marR="0" lvl="1" indent="-228600" algn="just"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
              <a:tabLst/>
              <a:defRPr/>
            </a:pPr>
            <a:r>
              <a:rPr kumimoji="0" lang="en-US" sz="2900" b="0" i="0" u="none" strike="noStrike" kern="1200" cap="none" spc="0" normalizeH="0" baseline="0" noProof="0" dirty="0" smtClean="0">
                <a:ln>
                  <a:noFill/>
                </a:ln>
                <a:solidFill>
                  <a:srgbClr val="FFC000"/>
                </a:solidFill>
                <a:effectLst/>
                <a:uLnTx/>
                <a:uFillTx/>
                <a:ea typeface="+mn-ea"/>
                <a:cs typeface="+mn-cs"/>
              </a:rPr>
              <a:t>Articles 31 (cross-border investigations);</a:t>
            </a:r>
          </a:p>
          <a:p>
            <a:pPr marL="685800" marR="0" lvl="1" indent="-228600" algn="just"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
              <a:tabLst/>
              <a:defRPr/>
            </a:pPr>
            <a:r>
              <a:rPr kumimoji="0" lang="en-US" sz="2900" b="0" i="0" u="none" strike="noStrike" kern="1200" cap="none" spc="0" normalizeH="0" baseline="0" noProof="0" dirty="0" smtClean="0">
                <a:ln>
                  <a:noFill/>
                </a:ln>
                <a:solidFill>
                  <a:srgbClr val="FFC000"/>
                </a:solidFill>
                <a:effectLst/>
                <a:uLnTx/>
                <a:uFillTx/>
                <a:ea typeface="+mn-ea"/>
                <a:cs typeface="+mn-cs"/>
              </a:rPr>
              <a:t>Article 33(1) (order or request the arrest or pre-trial detention of the suspect or accused person)</a:t>
            </a:r>
          </a:p>
          <a:p>
            <a:pPr marL="685800" marR="0" lvl="1" indent="-228600" algn="just"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
              <a:tabLst/>
              <a:defRPr/>
            </a:pPr>
            <a:r>
              <a:rPr kumimoji="0" lang="en-US" sz="2900" b="0" i="0" u="none" strike="noStrike" kern="1200" cap="none" spc="0" normalizeH="0" baseline="0" noProof="0" dirty="0" smtClean="0">
                <a:ln>
                  <a:noFill/>
                </a:ln>
                <a:solidFill>
                  <a:srgbClr val="FFC000"/>
                </a:solidFill>
                <a:effectLst/>
                <a:uLnTx/>
                <a:uFillTx/>
                <a:ea typeface="+mn-ea"/>
                <a:cs typeface="+mn-cs"/>
              </a:rPr>
              <a:t>Article 35(1) (submission of a report containing the summary of the investigation and the draft decision whether to prosecute before a national court or to consider a referral of the case, the dismissal or a simplified criminal procedure in accordance with Articles 34, 39 or 40);</a:t>
            </a:r>
          </a:p>
          <a:p>
            <a:pPr marL="685800" marR="0" lvl="1" indent="-228600" algn="just"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
              <a:tabLst/>
              <a:defRPr/>
            </a:pPr>
            <a:r>
              <a:rPr kumimoji="0" lang="en-US" sz="2900" b="0" i="0" u="none" strike="noStrike" kern="1200" cap="none" spc="0" normalizeH="0" baseline="0" noProof="0" dirty="0" smtClean="0">
                <a:ln>
                  <a:noFill/>
                </a:ln>
                <a:solidFill>
                  <a:srgbClr val="FFC000"/>
                </a:solidFill>
                <a:effectLst/>
                <a:uLnTx/>
                <a:uFillTx/>
                <a:ea typeface="+mn-ea"/>
                <a:cs typeface="+mn-cs"/>
              </a:rPr>
              <a:t>Article 36 (prosecution before national courts).</a:t>
            </a:r>
          </a:p>
          <a:p>
            <a:pPr marL="0" marR="0" lvl="0" indent="0" algn="l" defTabSz="914400" rtl="0" eaLnBrk="1" fontAlgn="auto" latinLnBrk="0" hangingPunct="1">
              <a:lnSpc>
                <a:spcPct val="100000"/>
              </a:lnSpc>
              <a:spcBef>
                <a:spcPts val="1000"/>
              </a:spcBef>
              <a:spcAft>
                <a:spcPts val="0"/>
              </a:spcAft>
              <a:buClr>
                <a:srgbClr val="FFC000"/>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4D4D4D"/>
              </a:solidFill>
              <a:effectLst/>
              <a:uLnTx/>
              <a:uFillTx/>
              <a:latin typeface="Myriad Pro" panose="020B0503030403020204" pitchFamily="34" charset="0"/>
              <a:ea typeface="+mn-ea"/>
              <a:cs typeface="+mn-cs"/>
            </a:endParaRPr>
          </a:p>
        </p:txBody>
      </p:sp>
    </p:spTree>
    <p:extLst>
      <p:ext uri="{BB962C8B-B14F-4D97-AF65-F5344CB8AC3E}">
        <p14:creationId xmlns:p14="http://schemas.microsoft.com/office/powerpoint/2010/main" val="1561934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Google Shape;106;p3"/>
          <p:cNvGrpSpPr/>
          <p:nvPr/>
        </p:nvGrpSpPr>
        <p:grpSpPr>
          <a:xfrm>
            <a:off x="0" y="3976901"/>
            <a:ext cx="6121614" cy="6310099"/>
            <a:chOff x="0" y="-38100"/>
            <a:chExt cx="1451049" cy="1495727"/>
          </a:xfrm>
        </p:grpSpPr>
        <p:sp>
          <p:nvSpPr>
            <p:cNvPr id="107" name="Google Shape;107;p3"/>
            <p:cNvSpPr/>
            <p:nvPr/>
          </p:nvSpPr>
          <p:spPr>
            <a:xfrm>
              <a:off x="0" y="0"/>
              <a:ext cx="1451049" cy="1457627"/>
            </a:xfrm>
            <a:custGeom>
              <a:avLst/>
              <a:gdLst/>
              <a:ahLst/>
              <a:cxnLst/>
              <a:rect l="l" t="t" r="r" b="b"/>
              <a:pathLst>
                <a:path w="1451049" h="1457627" extrusionOk="0">
                  <a:moveTo>
                    <a:pt x="0" y="0"/>
                  </a:moveTo>
                  <a:lnTo>
                    <a:pt x="1451049" y="0"/>
                  </a:lnTo>
                  <a:lnTo>
                    <a:pt x="1451049" y="1457627"/>
                  </a:lnTo>
                  <a:lnTo>
                    <a:pt x="0" y="1457627"/>
                  </a:lnTo>
                  <a:close/>
                </a:path>
              </a:pathLst>
            </a:custGeom>
            <a:solidFill>
              <a:srgbClr val="01349E"/>
            </a:solidFill>
            <a:ln>
              <a:noFill/>
            </a:ln>
          </p:spPr>
          <p:txBody>
            <a:bodyPr/>
            <a:lstStyle/>
            <a:p>
              <a:endParaRPr lang="it-IT"/>
            </a:p>
          </p:txBody>
        </p:sp>
        <p:sp>
          <p:nvSpPr>
            <p:cNvPr id="108" name="Google Shape;108;p3"/>
            <p:cNvSpPr txBox="1"/>
            <p:nvPr/>
          </p:nvSpPr>
          <p:spPr>
            <a:xfrm>
              <a:off x="0" y="-38100"/>
              <a:ext cx="1451049" cy="149572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109" name="Google Shape;109;p3"/>
          <p:cNvSpPr/>
          <p:nvPr/>
        </p:nvSpPr>
        <p:spPr>
          <a:xfrm>
            <a:off x="9692749" y="-1218948"/>
            <a:ext cx="8834367" cy="6441057"/>
          </a:xfrm>
          <a:custGeom>
            <a:avLst/>
            <a:gdLst/>
            <a:ahLst/>
            <a:cxnLst/>
            <a:rect l="l" t="t" r="r" b="b"/>
            <a:pathLst>
              <a:path w="8834367" h="6441057" extrusionOk="0">
                <a:moveTo>
                  <a:pt x="0" y="0"/>
                </a:moveTo>
                <a:lnTo>
                  <a:pt x="8834367" y="0"/>
                </a:lnTo>
                <a:lnTo>
                  <a:pt x="8834367" y="6441057"/>
                </a:lnTo>
                <a:lnTo>
                  <a:pt x="0" y="6441057"/>
                </a:lnTo>
                <a:lnTo>
                  <a:pt x="0" y="0"/>
                </a:lnTo>
                <a:close/>
              </a:path>
            </a:pathLst>
          </a:custGeom>
          <a:blipFill rotWithShape="1">
            <a:blip r:embed="rId3">
              <a:alphaModFix/>
            </a:blip>
            <a:stretch>
              <a:fillRect/>
            </a:stretch>
          </a:blipFill>
          <a:ln>
            <a:noFill/>
          </a:ln>
        </p:spPr>
        <p:txBody>
          <a:bodyPr/>
          <a:lstStyle/>
          <a:p>
            <a:endParaRPr lang="it-IT"/>
          </a:p>
        </p:txBody>
      </p:sp>
      <p:grpSp>
        <p:nvGrpSpPr>
          <p:cNvPr id="110" name="Google Shape;110;p3"/>
          <p:cNvGrpSpPr/>
          <p:nvPr/>
        </p:nvGrpSpPr>
        <p:grpSpPr>
          <a:xfrm>
            <a:off x="6121614" y="3976901"/>
            <a:ext cx="6044772" cy="6310099"/>
            <a:chOff x="0" y="-38100"/>
            <a:chExt cx="1432835" cy="1495727"/>
          </a:xfrm>
        </p:grpSpPr>
        <p:sp>
          <p:nvSpPr>
            <p:cNvPr id="111" name="Google Shape;111;p3"/>
            <p:cNvSpPr/>
            <p:nvPr/>
          </p:nvSpPr>
          <p:spPr>
            <a:xfrm>
              <a:off x="0" y="0"/>
              <a:ext cx="1432835" cy="1457627"/>
            </a:xfrm>
            <a:custGeom>
              <a:avLst/>
              <a:gdLst/>
              <a:ahLst/>
              <a:cxnLst/>
              <a:rect l="l" t="t" r="r" b="b"/>
              <a:pathLst>
                <a:path w="1432835" h="1457627" extrusionOk="0">
                  <a:moveTo>
                    <a:pt x="0" y="0"/>
                  </a:moveTo>
                  <a:lnTo>
                    <a:pt x="1432835" y="0"/>
                  </a:lnTo>
                  <a:lnTo>
                    <a:pt x="1432835" y="1457627"/>
                  </a:lnTo>
                  <a:lnTo>
                    <a:pt x="0" y="1457627"/>
                  </a:lnTo>
                  <a:close/>
                </a:path>
              </a:pathLst>
            </a:custGeom>
            <a:solidFill>
              <a:srgbClr val="FFBD59"/>
            </a:solidFill>
            <a:ln>
              <a:noFill/>
            </a:ln>
          </p:spPr>
          <p:txBody>
            <a:bodyPr/>
            <a:lstStyle/>
            <a:p>
              <a:endParaRPr lang="it-IT"/>
            </a:p>
          </p:txBody>
        </p:sp>
        <p:sp>
          <p:nvSpPr>
            <p:cNvPr id="112" name="Google Shape;112;p3"/>
            <p:cNvSpPr txBox="1"/>
            <p:nvPr/>
          </p:nvSpPr>
          <p:spPr>
            <a:xfrm>
              <a:off x="0" y="-38100"/>
              <a:ext cx="1432835" cy="149572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3" name="Google Shape;113;p3"/>
          <p:cNvGrpSpPr/>
          <p:nvPr/>
        </p:nvGrpSpPr>
        <p:grpSpPr>
          <a:xfrm>
            <a:off x="12166386" y="3976901"/>
            <a:ext cx="6121614" cy="6310099"/>
            <a:chOff x="0" y="-38100"/>
            <a:chExt cx="1451049" cy="1495727"/>
          </a:xfrm>
        </p:grpSpPr>
        <p:sp>
          <p:nvSpPr>
            <p:cNvPr id="114" name="Google Shape;114;p3"/>
            <p:cNvSpPr/>
            <p:nvPr/>
          </p:nvSpPr>
          <p:spPr>
            <a:xfrm>
              <a:off x="0" y="0"/>
              <a:ext cx="1451049" cy="1457627"/>
            </a:xfrm>
            <a:custGeom>
              <a:avLst/>
              <a:gdLst/>
              <a:ahLst/>
              <a:cxnLst/>
              <a:rect l="l" t="t" r="r" b="b"/>
              <a:pathLst>
                <a:path w="1451049" h="1457627" extrusionOk="0">
                  <a:moveTo>
                    <a:pt x="0" y="0"/>
                  </a:moveTo>
                  <a:lnTo>
                    <a:pt x="1451049" y="0"/>
                  </a:lnTo>
                  <a:lnTo>
                    <a:pt x="1451049" y="1457627"/>
                  </a:lnTo>
                  <a:lnTo>
                    <a:pt x="0" y="1457627"/>
                  </a:lnTo>
                  <a:close/>
                </a:path>
              </a:pathLst>
            </a:custGeom>
            <a:solidFill>
              <a:srgbClr val="01349E"/>
            </a:solidFill>
            <a:ln>
              <a:noFill/>
            </a:ln>
          </p:spPr>
          <p:txBody>
            <a:bodyPr/>
            <a:lstStyle/>
            <a:p>
              <a:endParaRPr lang="it-IT"/>
            </a:p>
          </p:txBody>
        </p:sp>
        <p:sp>
          <p:nvSpPr>
            <p:cNvPr id="115" name="Google Shape;115;p3"/>
            <p:cNvSpPr txBox="1"/>
            <p:nvPr/>
          </p:nvSpPr>
          <p:spPr>
            <a:xfrm>
              <a:off x="0" y="-38100"/>
              <a:ext cx="1451049" cy="149572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16" name="Google Shape;116;p3"/>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pic>
        <p:nvPicPr>
          <p:cNvPr id="2" name="Image 1" descr="Une image contenant texte, Police, capture d’écran, Bleu électrique&#10;&#10;Description générée automatiquement">
            <a:extLst>
              <a:ext uri="{FF2B5EF4-FFF2-40B4-BE49-F238E27FC236}">
                <a16:creationId xmlns:a16="http://schemas.microsoft.com/office/drawing/2014/main" id="{99257E35-34A0-82FB-9082-5D061EE49496}"/>
              </a:ext>
            </a:extLst>
          </p:cNvPr>
          <p:cNvPicPr>
            <a:picLocks noChangeAspect="1"/>
          </p:cNvPicPr>
          <p:nvPr/>
        </p:nvPicPr>
        <p:blipFill>
          <a:blip r:embed="rId4"/>
          <a:stretch>
            <a:fillRect/>
          </a:stretch>
        </p:blipFill>
        <p:spPr>
          <a:xfrm>
            <a:off x="288734" y="0"/>
            <a:ext cx="17999266" cy="274388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99509"/>
            <a:ext cx="18288000" cy="768749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p:cNvGrpSpPr/>
        <p:nvPr/>
      </p:nvGrpSpPr>
      <p:grpSpPr>
        <a:xfrm>
          <a:off x="0" y="0"/>
          <a:ext cx="0" cy="0"/>
          <a:chOff x="0" y="0"/>
          <a:chExt cx="0" cy="0"/>
        </a:xfrm>
      </p:grpSpPr>
      <p:cxnSp>
        <p:nvCxnSpPr>
          <p:cNvPr id="96" name="Google Shape;96;p2"/>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grpSp>
        <p:nvGrpSpPr>
          <p:cNvPr id="98" name="Google Shape;98;p2"/>
          <p:cNvGrpSpPr/>
          <p:nvPr/>
        </p:nvGrpSpPr>
        <p:grpSpPr>
          <a:xfrm rot="-5400000">
            <a:off x="-2047236" y="1902576"/>
            <a:ext cx="4238545" cy="433394"/>
            <a:chOff x="0" y="-38100"/>
            <a:chExt cx="1116325" cy="114145"/>
          </a:xfrm>
        </p:grpSpPr>
        <p:sp>
          <p:nvSpPr>
            <p:cNvPr id="99" name="Google Shape;99;p2"/>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 name="Image 2" descr="Une image contenant texte, Police, capture d’écran, Bleu électrique&#10;&#10;Description générée automatiquement">
            <a:extLst>
              <a:ext uri="{FF2B5EF4-FFF2-40B4-BE49-F238E27FC236}">
                <a16:creationId xmlns:a16="http://schemas.microsoft.com/office/drawing/2014/main" id="{873CF807-9FDC-481D-9F84-BA5AC5011AEF}"/>
              </a:ext>
            </a:extLst>
          </p:cNvPr>
          <p:cNvPicPr>
            <a:picLocks noChangeAspect="1"/>
          </p:cNvPicPr>
          <p:nvPr/>
        </p:nvPicPr>
        <p:blipFill>
          <a:blip r:embed="rId3"/>
          <a:stretch>
            <a:fillRect/>
          </a:stretch>
        </p:blipFill>
        <p:spPr>
          <a:xfrm>
            <a:off x="288734" y="0"/>
            <a:ext cx="17999266" cy="2743882"/>
          </a:xfrm>
          <a:prstGeom prst="rect">
            <a:avLst/>
          </a:prstGeom>
        </p:spPr>
      </p:pic>
      <p:sp>
        <p:nvSpPr>
          <p:cNvPr id="2" name="ZoneTexte 1">
            <a:extLst>
              <a:ext uri="{FF2B5EF4-FFF2-40B4-BE49-F238E27FC236}">
                <a16:creationId xmlns:a16="http://schemas.microsoft.com/office/drawing/2014/main" id="{17F0D75D-C791-2BD0-9C84-4C675445889B}"/>
              </a:ext>
            </a:extLst>
          </p:cNvPr>
          <p:cNvSpPr txBox="1"/>
          <p:nvPr/>
        </p:nvSpPr>
        <p:spPr>
          <a:xfrm>
            <a:off x="3510643" y="5672945"/>
            <a:ext cx="10482943" cy="923330"/>
          </a:xfrm>
          <a:prstGeom prst="rect">
            <a:avLst/>
          </a:prstGeom>
          <a:noFill/>
        </p:spPr>
        <p:txBody>
          <a:bodyPr wrap="square" rtlCol="0">
            <a:spAutoFit/>
          </a:bodyPr>
          <a:lstStyle/>
          <a:p>
            <a:pPr algn="ctr"/>
            <a:r>
              <a:rPr lang="it-IT" sz="5400" dirty="0" smtClean="0">
                <a:solidFill>
                  <a:schemeClr val="bg1"/>
                </a:solidFill>
                <a:latin typeface="+mj-lt"/>
                <a:cs typeface="Fredoka" panose="020B0604020202020204" charset="-79"/>
              </a:rPr>
              <a:t>THANK YOU</a:t>
            </a:r>
            <a:endParaRPr lang="it-IT" sz="5400" dirty="0">
              <a:solidFill>
                <a:schemeClr val="bg1"/>
              </a:solidFill>
              <a:latin typeface="+mj-lt"/>
              <a:cs typeface="Fredoka" panose="020B0604020202020204" charset="-79"/>
            </a:endParaRPr>
          </a:p>
        </p:txBody>
      </p:sp>
      <p:sp>
        <p:nvSpPr>
          <p:cNvPr id="4" name="ZoneTexte 3">
            <a:extLst>
              <a:ext uri="{FF2B5EF4-FFF2-40B4-BE49-F238E27FC236}">
                <a16:creationId xmlns:a16="http://schemas.microsoft.com/office/drawing/2014/main" id="{62893B15-16E8-AB63-F2A1-E2B06B344324}"/>
              </a:ext>
            </a:extLst>
          </p:cNvPr>
          <p:cNvSpPr txBox="1"/>
          <p:nvPr/>
        </p:nvSpPr>
        <p:spPr>
          <a:xfrm>
            <a:off x="11038114" y="5519057"/>
            <a:ext cx="6221186" cy="1077218"/>
          </a:xfrm>
          <a:prstGeom prst="rect">
            <a:avLst/>
          </a:prstGeom>
          <a:noFill/>
        </p:spPr>
        <p:txBody>
          <a:bodyPr wrap="square" rtlCol="0">
            <a:spAutoFit/>
          </a:bodyPr>
          <a:lstStyle/>
          <a:p>
            <a:pPr algn="ctr"/>
            <a:endParaRPr lang="it-IT" sz="3200" dirty="0" smtClean="0">
              <a:solidFill>
                <a:schemeClr val="bg1"/>
              </a:solidFill>
            </a:endParaRPr>
          </a:p>
          <a:p>
            <a:pPr algn="ctr"/>
            <a:endParaRPr lang="it-IT" sz="3200" dirty="0">
              <a:solidFill>
                <a:schemeClr val="bg1"/>
              </a:solidFill>
            </a:endParaRPr>
          </a:p>
        </p:txBody>
      </p:sp>
    </p:spTree>
    <p:extLst>
      <p:ext uri="{BB962C8B-B14F-4D97-AF65-F5344CB8AC3E}">
        <p14:creationId xmlns:p14="http://schemas.microsoft.com/office/powerpoint/2010/main" val="4116354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sp>
        <p:nvSpPr>
          <p:cNvPr id="97" name="Google Shape;97;p2">
            <a:extLst>
              <a:ext uri="{FF2B5EF4-FFF2-40B4-BE49-F238E27FC236}">
                <a16:creationId xmlns:a16="http://schemas.microsoft.com/office/drawing/2014/main" id="{BD502F61-2D1C-FE90-21D8-28243DE90B0E}"/>
              </a:ext>
            </a:extLst>
          </p:cNvPr>
          <p:cNvSpPr/>
          <p:nvPr/>
        </p:nvSpPr>
        <p:spPr>
          <a:xfrm>
            <a:off x="1028700" y="3721312"/>
            <a:ext cx="14098089" cy="6565688"/>
          </a:xfrm>
          <a:custGeom>
            <a:avLst/>
            <a:gdLst/>
            <a:ahLst/>
            <a:cxnLst/>
            <a:rect l="l" t="t" r="r" b="b"/>
            <a:pathLst>
              <a:path w="9005307" h="6565688" extrusionOk="0">
                <a:moveTo>
                  <a:pt x="0" y="0"/>
                </a:moveTo>
                <a:lnTo>
                  <a:pt x="9005308" y="0"/>
                </a:lnTo>
                <a:lnTo>
                  <a:pt x="9005308" y="6565688"/>
                </a:lnTo>
                <a:lnTo>
                  <a:pt x="0" y="6565688"/>
                </a:lnTo>
                <a:lnTo>
                  <a:pt x="0" y="0"/>
                </a:lnTo>
                <a:close/>
              </a:path>
            </a:pathLst>
          </a:custGeom>
          <a:blipFill rotWithShape="1">
            <a:blip r:embed="rId3">
              <a:alphaModFix/>
            </a:blip>
            <a:stretch>
              <a:fillRect/>
            </a:stretch>
          </a:blipFill>
          <a:ln>
            <a:noFill/>
          </a:ln>
        </p:spPr>
        <p:txBody>
          <a:bodyPr/>
          <a:lstStyle/>
          <a:p>
            <a:endParaRPr lang="it-IT" dirty="0"/>
          </a:p>
        </p:txBody>
      </p: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4"/>
          <a:stretch>
            <a:fillRect/>
          </a:stretch>
        </p:blipFill>
        <p:spPr>
          <a:xfrm>
            <a:off x="288734" y="0"/>
            <a:ext cx="17999266" cy="2743882"/>
          </a:xfrm>
          <a:prstGeom prst="rect">
            <a:avLst/>
          </a:prstGeom>
        </p:spPr>
      </p:pic>
      <p:sp>
        <p:nvSpPr>
          <p:cNvPr id="3" name="Rectangle 2"/>
          <p:cNvSpPr/>
          <p:nvPr/>
        </p:nvSpPr>
        <p:spPr>
          <a:xfrm>
            <a:off x="6484206" y="1765330"/>
            <a:ext cx="4261103" cy="707886"/>
          </a:xfrm>
          <a:prstGeom prst="rect">
            <a:avLst/>
          </a:prstGeom>
        </p:spPr>
        <p:txBody>
          <a:bodyPr wrap="none">
            <a:spAutoFit/>
          </a:bodyPr>
          <a:lstStyle/>
          <a:p>
            <a:r>
              <a:rPr lang="en-US" sz="4000" dirty="0">
                <a:solidFill>
                  <a:srgbClr val="FFC000"/>
                </a:solidFill>
                <a:latin typeface="+mn-lt"/>
              </a:rPr>
              <a:t>EPPO infographic</a:t>
            </a:r>
          </a:p>
        </p:txBody>
      </p:sp>
      <p:pic>
        <p:nvPicPr>
          <p:cNvPr id="9" name="Picture 8"/>
          <p:cNvPicPr>
            <a:picLocks noChangeAspect="1"/>
          </p:cNvPicPr>
          <p:nvPr/>
        </p:nvPicPr>
        <p:blipFill rotWithShape="1">
          <a:blip r:embed="rId5"/>
          <a:srcRect l="16553" t="18401" r="30815" b="23744"/>
          <a:stretch/>
        </p:blipFill>
        <p:spPr>
          <a:xfrm>
            <a:off x="3201075" y="2743882"/>
            <a:ext cx="12174583" cy="7543118"/>
          </a:xfrm>
          <a:prstGeom prst="rect">
            <a:avLst/>
          </a:prstGeom>
        </p:spPr>
      </p:pic>
    </p:spTree>
    <p:extLst>
      <p:ext uri="{BB962C8B-B14F-4D97-AF65-F5344CB8AC3E}">
        <p14:creationId xmlns:p14="http://schemas.microsoft.com/office/powerpoint/2010/main" val="156682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sp>
        <p:nvSpPr>
          <p:cNvPr id="97" name="Google Shape;97;p2">
            <a:extLst>
              <a:ext uri="{FF2B5EF4-FFF2-40B4-BE49-F238E27FC236}">
                <a16:creationId xmlns:a16="http://schemas.microsoft.com/office/drawing/2014/main" id="{BD502F61-2D1C-FE90-21D8-28243DE90B0E}"/>
              </a:ext>
            </a:extLst>
          </p:cNvPr>
          <p:cNvSpPr/>
          <p:nvPr/>
        </p:nvSpPr>
        <p:spPr>
          <a:xfrm>
            <a:off x="1028700" y="3721312"/>
            <a:ext cx="14098089" cy="6565688"/>
          </a:xfrm>
          <a:custGeom>
            <a:avLst/>
            <a:gdLst/>
            <a:ahLst/>
            <a:cxnLst/>
            <a:rect l="l" t="t" r="r" b="b"/>
            <a:pathLst>
              <a:path w="9005307" h="6565688" extrusionOk="0">
                <a:moveTo>
                  <a:pt x="0" y="0"/>
                </a:moveTo>
                <a:lnTo>
                  <a:pt x="9005308" y="0"/>
                </a:lnTo>
                <a:lnTo>
                  <a:pt x="9005308" y="6565688"/>
                </a:lnTo>
                <a:lnTo>
                  <a:pt x="0" y="6565688"/>
                </a:lnTo>
                <a:lnTo>
                  <a:pt x="0" y="0"/>
                </a:lnTo>
                <a:close/>
              </a:path>
            </a:pathLst>
          </a:custGeom>
          <a:blipFill rotWithShape="1">
            <a:blip r:embed="rId3">
              <a:alphaModFix/>
            </a:blip>
            <a:stretch>
              <a:fillRect/>
            </a:stretch>
          </a:blipFill>
          <a:ln>
            <a:noFill/>
          </a:ln>
        </p:spPr>
        <p:txBody>
          <a:bodyPr/>
          <a:lstStyle/>
          <a:p>
            <a:endParaRPr lang="it-IT" dirty="0"/>
          </a:p>
        </p:txBody>
      </p: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4"/>
          <a:stretch>
            <a:fillRect/>
          </a:stretch>
        </p:blipFill>
        <p:spPr>
          <a:xfrm>
            <a:off x="288734" y="0"/>
            <a:ext cx="17999266" cy="2743882"/>
          </a:xfrm>
          <a:prstGeom prst="rect">
            <a:avLst/>
          </a:prstGeom>
        </p:spPr>
      </p:pic>
      <p:sp>
        <p:nvSpPr>
          <p:cNvPr id="3" name="Rectangle 2"/>
          <p:cNvSpPr/>
          <p:nvPr/>
        </p:nvSpPr>
        <p:spPr>
          <a:xfrm>
            <a:off x="6484206" y="1765330"/>
            <a:ext cx="4261103" cy="707886"/>
          </a:xfrm>
          <a:prstGeom prst="rect">
            <a:avLst/>
          </a:prstGeom>
        </p:spPr>
        <p:txBody>
          <a:bodyPr wrap="none">
            <a:spAutoFit/>
          </a:bodyPr>
          <a:lstStyle/>
          <a:p>
            <a:r>
              <a:rPr lang="en-US" sz="4000" dirty="0">
                <a:solidFill>
                  <a:srgbClr val="FFC000"/>
                </a:solidFill>
                <a:latin typeface="+mn-lt"/>
              </a:rPr>
              <a:t>EPPO infographic</a:t>
            </a:r>
          </a:p>
        </p:txBody>
      </p:sp>
      <p:graphicFrame>
        <p:nvGraphicFramePr>
          <p:cNvPr id="10" name="Table 9"/>
          <p:cNvGraphicFramePr>
            <a:graphicFrameLocks noGrp="1"/>
          </p:cNvGraphicFramePr>
          <p:nvPr>
            <p:extLst>
              <p:ext uri="{D42A27DB-BD31-4B8C-83A1-F6EECF244321}">
                <p14:modId xmlns:p14="http://schemas.microsoft.com/office/powerpoint/2010/main" val="4205767842"/>
              </p:ext>
            </p:extLst>
          </p:nvPr>
        </p:nvGraphicFramePr>
        <p:xfrm>
          <a:off x="3111275" y="2743882"/>
          <a:ext cx="11741284" cy="7543120"/>
        </p:xfrm>
        <a:graphic>
          <a:graphicData uri="http://schemas.openxmlformats.org/drawingml/2006/table">
            <a:tbl>
              <a:tblPr firstRow="1" bandRow="1"/>
              <a:tblGrid>
                <a:gridCol w="5870642">
                  <a:extLst>
                    <a:ext uri="{9D8B030D-6E8A-4147-A177-3AD203B41FA5}">
                      <a16:colId xmlns:a16="http://schemas.microsoft.com/office/drawing/2014/main" val="3792280475"/>
                    </a:ext>
                  </a:extLst>
                </a:gridCol>
                <a:gridCol w="5870642">
                  <a:extLst>
                    <a:ext uri="{9D8B030D-6E8A-4147-A177-3AD203B41FA5}">
                      <a16:colId xmlns:a16="http://schemas.microsoft.com/office/drawing/2014/main" val="150706656"/>
                    </a:ext>
                  </a:extLst>
                </a:gridCol>
              </a:tblGrid>
              <a:tr h="724267">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err="1" smtClean="0">
                          <a:solidFill>
                            <a:schemeClr val="bg2"/>
                          </a:solidFill>
                        </a:rPr>
                        <a:t>Article</a:t>
                      </a:r>
                      <a:r>
                        <a:rPr lang="it-IT" b="1" dirty="0" smtClean="0">
                          <a:solidFill>
                            <a:schemeClr val="bg2"/>
                          </a:solidFill>
                        </a:rPr>
                        <a:t> 8 EPPO </a:t>
                      </a:r>
                      <a:r>
                        <a:rPr lang="it-IT" b="1" dirty="0" err="1" smtClean="0">
                          <a:solidFill>
                            <a:schemeClr val="bg2"/>
                          </a:solidFill>
                        </a:rPr>
                        <a:t>Regulation</a:t>
                      </a:r>
                      <a:endParaRPr lang="en-US" b="1" dirty="0" smtClean="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tc hMerge="1">
                  <a:txBody>
                    <a:bodyPr/>
                    <a:lstStyle/>
                    <a:p>
                      <a:endParaRPr b="0" dirty="0">
                        <a:solidFill>
                          <a:schemeClr val="tx2"/>
                        </a:solidFill>
                      </a:endParaRPr>
                    </a:p>
                  </a:txBody>
                  <a:tcPr/>
                </a:tc>
                <a:extLst>
                  <a:ext uri="{0D108BD9-81ED-4DB2-BD59-A6C34878D82A}">
                    <a16:rowId xmlns:a16="http://schemas.microsoft.com/office/drawing/2014/main" val="727524635"/>
                  </a:ext>
                </a:extLst>
              </a:tr>
              <a:tr h="13390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pPr>
                      <a:r>
                        <a:rPr b="0" dirty="0">
                          <a:solidFill>
                            <a:schemeClr val="bg2"/>
                          </a:solidFill>
                        </a:rPr>
                        <a:t>(1) The EPPO is an </a:t>
                      </a:r>
                      <a:r>
                        <a:rPr dirty="0">
                          <a:solidFill>
                            <a:schemeClr val="bg2"/>
                          </a:solidFill>
                        </a:rPr>
                        <a:t>indivisible Union body operating as a single office with a </a:t>
                      </a:r>
                      <a:r>
                        <a:rPr dirty="0" err="1">
                          <a:solidFill>
                            <a:schemeClr val="bg2"/>
                          </a:solidFill>
                        </a:rPr>
                        <a:t>decentralised</a:t>
                      </a:r>
                      <a:r>
                        <a:rPr dirty="0">
                          <a:solidFill>
                            <a:schemeClr val="bg2"/>
                          </a:solidFill>
                        </a:rPr>
                        <a:t> structure. </a:t>
                      </a:r>
                    </a:p>
                    <a:p>
                      <a:endParaRPr dirty="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b="0" dirty="0">
                          <a:solidFill>
                            <a:schemeClr val="bg2"/>
                          </a:solidFill>
                        </a:rPr>
                        <a:t>Statement of the constituent principles governing the bodies</a:t>
                      </a: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extLst>
                  <a:ext uri="{0D108BD9-81ED-4DB2-BD59-A6C34878D82A}">
                    <a16:rowId xmlns:a16="http://schemas.microsoft.com/office/drawing/2014/main" val="1882631128"/>
                  </a:ext>
                </a:extLst>
              </a:tr>
              <a:tr h="8051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indent="0">
                        <a:buFont typeface="+mj-lt"/>
                        <a:buNone/>
                      </a:pPr>
                      <a:r>
                        <a:rPr dirty="0">
                          <a:solidFill>
                            <a:schemeClr val="bg2"/>
                          </a:solidFill>
                        </a:rPr>
                        <a:t>(2) The EPPO is </a:t>
                      </a:r>
                      <a:r>
                        <a:rPr dirty="0" err="1">
                          <a:solidFill>
                            <a:schemeClr val="bg2"/>
                          </a:solidFill>
                        </a:rPr>
                        <a:t>organised</a:t>
                      </a:r>
                      <a:r>
                        <a:rPr dirty="0">
                          <a:solidFill>
                            <a:schemeClr val="bg2"/>
                          </a:solidFill>
                        </a:rPr>
                        <a:t> at central and </a:t>
                      </a:r>
                      <a:r>
                        <a:rPr dirty="0" err="1">
                          <a:solidFill>
                            <a:schemeClr val="bg2"/>
                          </a:solidFill>
                        </a:rPr>
                        <a:t>decentralised</a:t>
                      </a:r>
                      <a:r>
                        <a:rPr dirty="0">
                          <a:solidFill>
                            <a:schemeClr val="bg2"/>
                          </a:solidFill>
                        </a:rPr>
                        <a:t> level.</a:t>
                      </a: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i="1">
                          <a:solidFill>
                            <a:schemeClr val="bg2"/>
                          </a:solidFill>
                        </a:rPr>
                        <a:t>Internal governance</a:t>
                      </a:r>
                      <a:r>
                        <a:rPr>
                          <a:solidFill>
                            <a:schemeClr val="bg2"/>
                          </a:solidFill>
                        </a:rPr>
                        <a:t> of the EPPO</a:t>
                      </a: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extLst>
                  <a:ext uri="{0D108BD9-81ED-4DB2-BD59-A6C34878D82A}">
                    <a16:rowId xmlns:a16="http://schemas.microsoft.com/office/drawing/2014/main" val="1990332945"/>
                  </a:ext>
                </a:extLst>
              </a:tr>
              <a:tr h="2185401">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dirty="0">
                          <a:solidFill>
                            <a:schemeClr val="bg2"/>
                          </a:solidFill>
                        </a:rPr>
                        <a:t>(3) The </a:t>
                      </a:r>
                      <a:r>
                        <a:rPr b="1" dirty="0">
                          <a:solidFill>
                            <a:schemeClr val="bg2"/>
                          </a:solidFill>
                        </a:rPr>
                        <a:t>central level </a:t>
                      </a:r>
                      <a:r>
                        <a:rPr dirty="0">
                          <a:solidFill>
                            <a:schemeClr val="bg2"/>
                          </a:solidFill>
                        </a:rPr>
                        <a:t>shall consist of a Central Office at the seat of the EPPO. The Central Office shall consist of the </a:t>
                      </a:r>
                      <a:r>
                        <a:rPr b="1" dirty="0">
                          <a:solidFill>
                            <a:schemeClr val="bg2"/>
                          </a:solidFill>
                        </a:rPr>
                        <a:t>College</a:t>
                      </a:r>
                      <a:r>
                        <a:rPr dirty="0">
                          <a:solidFill>
                            <a:schemeClr val="bg2"/>
                          </a:solidFill>
                        </a:rPr>
                        <a:t>, the </a:t>
                      </a:r>
                      <a:r>
                        <a:rPr b="1" dirty="0">
                          <a:solidFill>
                            <a:schemeClr val="bg2"/>
                          </a:solidFill>
                        </a:rPr>
                        <a:t>Permanent Chambers</a:t>
                      </a:r>
                      <a:r>
                        <a:rPr dirty="0">
                          <a:solidFill>
                            <a:schemeClr val="bg2"/>
                          </a:solidFill>
                        </a:rPr>
                        <a:t>, the </a:t>
                      </a:r>
                      <a:r>
                        <a:rPr b="1" dirty="0">
                          <a:solidFill>
                            <a:schemeClr val="bg2"/>
                          </a:solidFill>
                        </a:rPr>
                        <a:t>European Chief Prosecutor</a:t>
                      </a:r>
                      <a:r>
                        <a:rPr dirty="0">
                          <a:solidFill>
                            <a:schemeClr val="bg2"/>
                          </a:solidFill>
                        </a:rPr>
                        <a:t>, the European Deputy </a:t>
                      </a:r>
                      <a:r>
                        <a:rPr b="1" dirty="0">
                          <a:solidFill>
                            <a:schemeClr val="bg2"/>
                          </a:solidFill>
                        </a:rPr>
                        <a:t>Chief Prosecutors</a:t>
                      </a:r>
                      <a:r>
                        <a:rPr dirty="0">
                          <a:solidFill>
                            <a:schemeClr val="bg2"/>
                          </a:solidFill>
                        </a:rPr>
                        <a:t>, the </a:t>
                      </a:r>
                      <a:r>
                        <a:rPr b="1" dirty="0">
                          <a:solidFill>
                            <a:schemeClr val="bg2"/>
                          </a:solidFill>
                        </a:rPr>
                        <a:t>European Prosecutors </a:t>
                      </a:r>
                      <a:r>
                        <a:rPr dirty="0">
                          <a:solidFill>
                            <a:schemeClr val="bg2"/>
                          </a:solidFill>
                        </a:rPr>
                        <a:t>and the </a:t>
                      </a:r>
                      <a:r>
                        <a:rPr b="1" dirty="0">
                          <a:solidFill>
                            <a:schemeClr val="bg2"/>
                          </a:solidFill>
                        </a:rPr>
                        <a:t>Administrative Director</a:t>
                      </a:r>
                      <a:r>
                        <a:rPr dirty="0">
                          <a:solidFill>
                            <a:schemeClr val="bg2"/>
                          </a:solidFill>
                        </a:rPr>
                        <a:t>.</a:t>
                      </a:r>
                      <a:endParaRPr b="1" dirty="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a:solidFill>
                            <a:schemeClr val="bg2"/>
                          </a:solidFill>
                        </a:rPr>
                        <a:t>Designation of actors at central level</a:t>
                      </a: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extLst>
                  <a:ext uri="{0D108BD9-81ED-4DB2-BD59-A6C34878D82A}">
                    <a16:rowId xmlns:a16="http://schemas.microsoft.com/office/drawing/2014/main" val="2278557738"/>
                  </a:ext>
                </a:extLst>
              </a:tr>
              <a:tr h="133904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pPr>
                      <a:r>
                        <a:rPr dirty="0">
                          <a:solidFill>
                            <a:schemeClr val="bg2"/>
                          </a:solidFill>
                        </a:rPr>
                        <a:t>(4) The </a:t>
                      </a:r>
                      <a:r>
                        <a:rPr b="1" dirty="0" err="1">
                          <a:solidFill>
                            <a:schemeClr val="bg2"/>
                          </a:solidFill>
                        </a:rPr>
                        <a:t>decentralised</a:t>
                      </a:r>
                      <a:r>
                        <a:rPr b="1" dirty="0">
                          <a:solidFill>
                            <a:schemeClr val="bg2"/>
                          </a:solidFill>
                        </a:rPr>
                        <a:t> level </a:t>
                      </a:r>
                      <a:r>
                        <a:rPr dirty="0">
                          <a:solidFill>
                            <a:schemeClr val="bg2"/>
                          </a:solidFill>
                        </a:rPr>
                        <a:t>shall consist of </a:t>
                      </a:r>
                      <a:r>
                        <a:rPr b="1" dirty="0">
                          <a:solidFill>
                            <a:schemeClr val="bg2"/>
                          </a:solidFill>
                        </a:rPr>
                        <a:t>European Delegated Prosecutors </a:t>
                      </a:r>
                      <a:r>
                        <a:rPr dirty="0">
                          <a:solidFill>
                            <a:schemeClr val="bg2"/>
                          </a:solidFill>
                        </a:rPr>
                        <a:t>located in the Member States. </a:t>
                      </a:r>
                    </a:p>
                    <a:p>
                      <a:endParaRPr dirty="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dirty="0">
                          <a:solidFill>
                            <a:schemeClr val="bg2"/>
                          </a:solidFill>
                        </a:rPr>
                        <a:t>The </a:t>
                      </a:r>
                      <a:r>
                        <a:rPr dirty="0" err="1">
                          <a:solidFill>
                            <a:schemeClr val="bg2"/>
                          </a:solidFill>
                        </a:rPr>
                        <a:t>decentralised</a:t>
                      </a:r>
                      <a:r>
                        <a:rPr dirty="0">
                          <a:solidFill>
                            <a:schemeClr val="bg2"/>
                          </a:solidFill>
                        </a:rPr>
                        <a:t> level</a:t>
                      </a: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extLst>
                  <a:ext uri="{0D108BD9-81ED-4DB2-BD59-A6C34878D82A}">
                    <a16:rowId xmlns:a16="http://schemas.microsoft.com/office/drawing/2014/main" val="2008533185"/>
                  </a:ext>
                </a:extLst>
              </a:tr>
              <a:tr h="1150211">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pPr>
                      <a:r>
                        <a:rPr dirty="0">
                          <a:solidFill>
                            <a:schemeClr val="bg2"/>
                          </a:solidFill>
                        </a:rPr>
                        <a:t>(5) The Central Office and the European Delegated Prosecutors shall be assisted by the staff of the EPPO in their duties under this Regulation. </a:t>
                      </a: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dirty="0">
                          <a:solidFill>
                            <a:schemeClr val="bg2"/>
                          </a:solidFill>
                        </a:rPr>
                        <a:t>The staff of the EPPO</a:t>
                      </a: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extLst>
                  <a:ext uri="{0D108BD9-81ED-4DB2-BD59-A6C34878D82A}">
                    <a16:rowId xmlns:a16="http://schemas.microsoft.com/office/drawing/2014/main" val="1980245226"/>
                  </a:ext>
                </a:extLst>
              </a:tr>
            </a:tbl>
          </a:graphicData>
        </a:graphic>
      </p:graphicFrame>
    </p:spTree>
    <p:extLst>
      <p:ext uri="{BB962C8B-B14F-4D97-AF65-F5344CB8AC3E}">
        <p14:creationId xmlns:p14="http://schemas.microsoft.com/office/powerpoint/2010/main" val="1087012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sp>
        <p:nvSpPr>
          <p:cNvPr id="97" name="Google Shape;97;p2">
            <a:extLst>
              <a:ext uri="{FF2B5EF4-FFF2-40B4-BE49-F238E27FC236}">
                <a16:creationId xmlns:a16="http://schemas.microsoft.com/office/drawing/2014/main" id="{BD502F61-2D1C-FE90-21D8-28243DE90B0E}"/>
              </a:ext>
            </a:extLst>
          </p:cNvPr>
          <p:cNvSpPr/>
          <p:nvPr/>
        </p:nvSpPr>
        <p:spPr>
          <a:xfrm>
            <a:off x="1028700" y="3721312"/>
            <a:ext cx="14098089" cy="6565688"/>
          </a:xfrm>
          <a:custGeom>
            <a:avLst/>
            <a:gdLst/>
            <a:ahLst/>
            <a:cxnLst/>
            <a:rect l="l" t="t" r="r" b="b"/>
            <a:pathLst>
              <a:path w="9005307" h="6565688" extrusionOk="0">
                <a:moveTo>
                  <a:pt x="0" y="0"/>
                </a:moveTo>
                <a:lnTo>
                  <a:pt x="9005308" y="0"/>
                </a:lnTo>
                <a:lnTo>
                  <a:pt x="9005308" y="6565688"/>
                </a:lnTo>
                <a:lnTo>
                  <a:pt x="0" y="6565688"/>
                </a:lnTo>
                <a:lnTo>
                  <a:pt x="0" y="0"/>
                </a:lnTo>
                <a:close/>
              </a:path>
            </a:pathLst>
          </a:custGeom>
          <a:blipFill rotWithShape="1">
            <a:blip r:embed="rId3">
              <a:alphaModFix/>
            </a:blip>
            <a:stretch>
              <a:fillRect/>
            </a:stretch>
          </a:blipFill>
          <a:ln>
            <a:noFill/>
          </a:ln>
        </p:spPr>
        <p:txBody>
          <a:bodyPr/>
          <a:lstStyle/>
          <a:p>
            <a:endParaRPr lang="it-IT" dirty="0"/>
          </a:p>
        </p:txBody>
      </p: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4"/>
          <a:stretch>
            <a:fillRect/>
          </a:stretch>
        </p:blipFill>
        <p:spPr>
          <a:xfrm>
            <a:off x="288734" y="0"/>
            <a:ext cx="17999266" cy="2743882"/>
          </a:xfrm>
          <a:prstGeom prst="rect">
            <a:avLst/>
          </a:prstGeom>
        </p:spPr>
      </p:pic>
      <p:sp>
        <p:nvSpPr>
          <p:cNvPr id="3" name="Rectangle 2"/>
          <p:cNvSpPr/>
          <p:nvPr/>
        </p:nvSpPr>
        <p:spPr>
          <a:xfrm>
            <a:off x="4910931" y="1901224"/>
            <a:ext cx="8141972" cy="707886"/>
          </a:xfrm>
          <a:prstGeom prst="rect">
            <a:avLst/>
          </a:prstGeom>
        </p:spPr>
        <p:txBody>
          <a:bodyPr wrap="none">
            <a:spAutoFit/>
          </a:bodyPr>
          <a:lstStyle/>
          <a:p>
            <a:r>
              <a:rPr lang="it-IT" sz="4000" dirty="0" smtClean="0">
                <a:solidFill>
                  <a:srgbClr val="FFC000"/>
                </a:solidFill>
                <a:latin typeface="+mn-lt"/>
              </a:rPr>
              <a:t>Central office / </a:t>
            </a:r>
            <a:r>
              <a:rPr lang="it-IT" sz="4000" dirty="0" err="1" smtClean="0">
                <a:solidFill>
                  <a:srgbClr val="FFC000"/>
                </a:solidFill>
                <a:latin typeface="+mn-lt"/>
              </a:rPr>
              <a:t>Decentralised</a:t>
            </a:r>
            <a:r>
              <a:rPr lang="it-IT" sz="4000" dirty="0" smtClean="0">
                <a:solidFill>
                  <a:srgbClr val="FFC000"/>
                </a:solidFill>
                <a:latin typeface="+mn-lt"/>
              </a:rPr>
              <a:t> office</a:t>
            </a:r>
            <a:endParaRPr lang="en-US" sz="4000" dirty="0">
              <a:solidFill>
                <a:srgbClr val="FFC000"/>
              </a:solidFill>
              <a:latin typeface="+mn-lt"/>
            </a:endParaRPr>
          </a:p>
        </p:txBody>
      </p:sp>
      <p:sp>
        <p:nvSpPr>
          <p:cNvPr id="11" name="Content Placeholder 2"/>
          <p:cNvSpPr txBox="1">
            <a:spLocks/>
          </p:cNvSpPr>
          <p:nvPr/>
        </p:nvSpPr>
        <p:spPr>
          <a:xfrm>
            <a:off x="2969136" y="3345299"/>
            <a:ext cx="10289664" cy="6334278"/>
          </a:xfrm>
          <a:prstGeom prst="rect">
            <a:avLst/>
          </a:prstGeom>
        </p:spPr>
        <p:txBody>
          <a:bodyPr vert="horz" lIns="91440" tIns="45720" rIns="91440" bIns="45720">
            <a:normAutofit fontScale="92500" lnSpcReduction="10000"/>
          </a:bodyPr>
          <a:lstStyle>
            <a:lvl1pPr marL="228600" indent="-228600" algn="l" defTabSz="914400" rtl="0" eaLnBrk="1" latinLnBrk="0" hangingPunct="1">
              <a:lnSpc>
                <a:spcPct val="100000"/>
              </a:lnSpc>
              <a:spcBef>
                <a:spcPts val="1000"/>
              </a:spcBef>
              <a:buClr>
                <a:srgbClr val="FFC000"/>
              </a:buClr>
              <a:buFont typeface="Wingdings" panose="05000000000000000000" pitchFamily="2" charset="2"/>
              <a:buChar char="§"/>
              <a:defRPr sz="2800" kern="1200">
                <a:solidFill>
                  <a:srgbClr val="4D4D4D"/>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buClr>
                <a:srgbClr val="FFC000"/>
              </a:buClr>
              <a:buFont typeface="Wingdings" panose="05000000000000000000" pitchFamily="2" charset="2"/>
              <a:buChar char="§"/>
              <a:defRPr sz="2400" i="0" kern="1200">
                <a:solidFill>
                  <a:srgbClr val="4D4D4D"/>
                </a:solidFill>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rgbClr val="FFC000"/>
              </a:buClr>
              <a:buFont typeface="Wingdings" panose="05000000000000000000" pitchFamily="2" charset="2"/>
              <a:buChar char="§"/>
              <a:defRPr sz="2000" i="1" kern="1200">
                <a:solidFill>
                  <a:srgbClr val="4D4D4D"/>
                </a:solidFill>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rgbClr val="FFC000"/>
              </a:buClr>
              <a:buFont typeface="Wingdings" panose="05000000000000000000" pitchFamily="2" charset="2"/>
              <a:buChar char="§"/>
              <a:defRPr sz="1800" b="0" kern="1200">
                <a:solidFill>
                  <a:srgbClr val="4D4D4D"/>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500"/>
              </a:spcBef>
              <a:buClr>
                <a:srgbClr val="FFC000"/>
              </a:buClr>
              <a:buFont typeface="Wingdings" panose="05000000000000000000" pitchFamily="2" charset="2"/>
              <a:buChar char="§"/>
              <a:defRPr sz="1800" i="0" kern="1200">
                <a:solidFill>
                  <a:srgbClr val="4D4D4D"/>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FFC0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rgbClr val="FFC000"/>
                </a:solidFill>
                <a:effectLst/>
                <a:uLnTx/>
                <a:uFillTx/>
                <a:latin typeface="Myriad Pro" panose="020B0503030403020204" pitchFamily="34" charset="0"/>
                <a:ea typeface="+mn-ea"/>
                <a:cs typeface="+mn-cs"/>
              </a:rPr>
              <a:t>The </a:t>
            </a:r>
            <a:r>
              <a:rPr kumimoji="0" lang="en-US" sz="2800" b="1" i="0" u="none" strike="noStrike" kern="1200" cap="none" spc="0" normalizeH="0" baseline="0" noProof="0" dirty="0" smtClean="0">
                <a:ln>
                  <a:noFill/>
                </a:ln>
                <a:solidFill>
                  <a:srgbClr val="FFC000"/>
                </a:solidFill>
                <a:effectLst/>
                <a:uLnTx/>
                <a:uFillTx/>
                <a:latin typeface="Myriad Pro" panose="020B0503030403020204" pitchFamily="34" charset="0"/>
                <a:ea typeface="+mn-ea"/>
                <a:cs typeface="+mn-cs"/>
              </a:rPr>
              <a:t>central level of the EPPO</a:t>
            </a:r>
            <a:r>
              <a:rPr kumimoji="0" lang="en-US" sz="2800" b="0" i="0" u="none" strike="noStrike" kern="1200" cap="none" spc="0" normalizeH="0" baseline="0" noProof="0" dirty="0" smtClean="0">
                <a:ln>
                  <a:noFill/>
                </a:ln>
                <a:solidFill>
                  <a:srgbClr val="FFC000"/>
                </a:solidFill>
                <a:effectLst/>
                <a:uLnTx/>
                <a:uFillTx/>
                <a:latin typeface="Myriad Pro" panose="020B0503030403020204" pitchFamily="34" charset="0"/>
                <a:ea typeface="+mn-ea"/>
                <a:cs typeface="+mn-cs"/>
              </a:rPr>
              <a:t>, located in Luxembourg, is composed of: </a:t>
            </a:r>
          </a:p>
          <a:p>
            <a:pPr marL="685800" marR="0" lvl="1" indent="-228600" algn="l"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ü"/>
              <a:tabLst/>
              <a:defRPr/>
            </a:pPr>
            <a:r>
              <a:rPr kumimoji="0" lang="en-US" sz="2400" b="0" i="0" u="none" strike="noStrike" kern="1200" cap="none" spc="0" normalizeH="0" baseline="0" noProof="0" dirty="0" smtClean="0">
                <a:ln>
                  <a:noFill/>
                </a:ln>
                <a:solidFill>
                  <a:srgbClr val="FFC000"/>
                </a:solidFill>
                <a:effectLst/>
                <a:uLnTx/>
                <a:uFillTx/>
                <a:latin typeface="Myriad Pro Light" panose="020B0403030403020204" pitchFamily="34" charset="0"/>
                <a:ea typeface="+mn-ea"/>
                <a:cs typeface="+mn-cs"/>
              </a:rPr>
              <a:t>the European Chief Prosecutor; </a:t>
            </a:r>
          </a:p>
          <a:p>
            <a:pPr marL="685800" marR="0" lvl="1" indent="-228600" algn="l"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ü"/>
              <a:tabLst/>
              <a:defRPr/>
            </a:pPr>
            <a:r>
              <a:rPr kumimoji="0" lang="en-US" sz="2400" b="0" i="0" u="none" strike="noStrike" kern="1200" cap="none" spc="0" normalizeH="0" baseline="0" noProof="0" dirty="0" smtClean="0">
                <a:ln>
                  <a:noFill/>
                </a:ln>
                <a:solidFill>
                  <a:srgbClr val="FFC000"/>
                </a:solidFill>
                <a:effectLst/>
                <a:uLnTx/>
                <a:uFillTx/>
                <a:latin typeface="Myriad Pro Light" panose="020B0403030403020204" pitchFamily="34" charset="0"/>
                <a:ea typeface="+mn-ea"/>
                <a:cs typeface="+mn-cs"/>
              </a:rPr>
              <a:t>22 European Prosecutors (one from each participating EU MS), two of whom act as Deputy European Chief Prosecutors; </a:t>
            </a:r>
          </a:p>
          <a:p>
            <a:pPr marL="685800" marR="0" lvl="1" indent="-228600" algn="l"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ü"/>
              <a:tabLst/>
              <a:defRPr/>
            </a:pPr>
            <a:r>
              <a:rPr kumimoji="0" lang="en-US" sz="2400" b="0" i="0" u="none" strike="noStrike" kern="1200" cap="none" spc="0" normalizeH="0" baseline="0" noProof="0" dirty="0" smtClean="0">
                <a:ln>
                  <a:noFill/>
                </a:ln>
                <a:solidFill>
                  <a:srgbClr val="FFC000"/>
                </a:solidFill>
                <a:effectLst/>
                <a:uLnTx/>
                <a:uFillTx/>
                <a:latin typeface="Myriad Pro Light" panose="020B0403030403020204" pitchFamily="34" charset="0"/>
                <a:ea typeface="+mn-ea"/>
                <a:cs typeface="+mn-cs"/>
              </a:rPr>
              <a:t>and the Administrative Director. </a:t>
            </a:r>
          </a:p>
          <a:p>
            <a:pPr marL="685800" marR="0" lvl="1" indent="-228600" algn="l"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ü"/>
              <a:tabLst/>
              <a:defRPr/>
            </a:pPr>
            <a:endParaRPr kumimoji="0" lang="en-US" sz="1800" b="0" i="0" u="none" strike="noStrike" kern="1200" cap="none" spc="0" normalizeH="0" baseline="0" noProof="0" dirty="0" smtClean="0">
              <a:ln>
                <a:noFill/>
              </a:ln>
              <a:solidFill>
                <a:srgbClr val="FFC000"/>
              </a:solidFill>
              <a:effectLst/>
              <a:uLnTx/>
              <a:uFillTx/>
              <a:latin typeface="Myriad Pro Light" panose="020B0403030403020204" pitchFamily="34" charset="0"/>
              <a:ea typeface="+mn-ea"/>
              <a:cs typeface="+mn-cs"/>
            </a:endParaRPr>
          </a:p>
          <a:p>
            <a:pPr marL="685800" marR="0" lvl="1" indent="-228600" algn="l"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Ø"/>
              <a:tabLst/>
              <a:defRPr/>
            </a:pPr>
            <a:r>
              <a:rPr kumimoji="0" lang="en-US" sz="2400" b="1" i="0" u="none" strike="noStrike" kern="1200" cap="none" spc="0" normalizeH="0" baseline="0" noProof="0" dirty="0" smtClean="0">
                <a:ln>
                  <a:noFill/>
                </a:ln>
                <a:solidFill>
                  <a:srgbClr val="FFC000"/>
                </a:solidFill>
                <a:effectLst/>
                <a:uLnTx/>
                <a:uFillTx/>
                <a:latin typeface="Myriad Pro Light" panose="020B0403030403020204" pitchFamily="34" charset="0"/>
                <a:ea typeface="+mn-ea"/>
                <a:cs typeface="+mn-cs"/>
              </a:rPr>
              <a:t>College</a:t>
            </a:r>
            <a:r>
              <a:rPr kumimoji="0" lang="en-US" sz="2400" b="0" i="0" u="none" strike="noStrike" kern="1200" cap="none" spc="0" normalizeH="0" baseline="0" noProof="0" dirty="0" smtClean="0">
                <a:ln>
                  <a:noFill/>
                </a:ln>
                <a:solidFill>
                  <a:srgbClr val="FFC000"/>
                </a:solidFill>
                <a:effectLst/>
                <a:uLnTx/>
                <a:uFillTx/>
                <a:latin typeface="Myriad Pro Light" panose="020B0403030403020204" pitchFamily="34" charset="0"/>
                <a:ea typeface="+mn-ea"/>
                <a:cs typeface="+mn-cs"/>
              </a:rPr>
              <a:t> of the EPPO: European Chief Prosecutor and the 22 European Prosecutors. </a:t>
            </a:r>
          </a:p>
          <a:p>
            <a:pPr marL="685800" marR="0" lvl="1" indent="-228600" algn="l"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Ø"/>
              <a:tabLst/>
              <a:defRPr/>
            </a:pPr>
            <a:r>
              <a:rPr kumimoji="0" lang="en-US" sz="2400" b="0" i="0" u="none" strike="noStrike" kern="1200" cap="none" spc="0" normalizeH="0" baseline="0" noProof="0" dirty="0" smtClean="0">
                <a:ln>
                  <a:noFill/>
                </a:ln>
                <a:solidFill>
                  <a:srgbClr val="FFC000"/>
                </a:solidFill>
                <a:effectLst/>
                <a:uLnTx/>
                <a:uFillTx/>
                <a:latin typeface="Myriad Pro Light" panose="020B0403030403020204" pitchFamily="34" charset="0"/>
                <a:ea typeface="+mn-ea"/>
                <a:cs typeface="+mn-cs"/>
              </a:rPr>
              <a:t>The European Prosecutors and the Administrative Director are assisted in their work by a range of experts in areas including administrative, technical, operational and legal support. </a:t>
            </a:r>
          </a:p>
          <a:p>
            <a:pPr marL="228600" marR="0" lvl="0" indent="-228600" algn="l" defTabSz="914400" rtl="0" eaLnBrk="1" fontAlgn="auto" latinLnBrk="0" hangingPunct="1">
              <a:lnSpc>
                <a:spcPct val="100000"/>
              </a:lnSpc>
              <a:spcBef>
                <a:spcPts val="1000"/>
              </a:spcBef>
              <a:spcAft>
                <a:spcPts val="0"/>
              </a:spcAft>
              <a:buClr>
                <a:srgbClr val="FFC000"/>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srgbClr val="FFC000"/>
                </a:solidFill>
                <a:effectLst/>
                <a:uLnTx/>
                <a:uFillTx/>
                <a:latin typeface="Myriad Pro" panose="020B0503030403020204" pitchFamily="34" charset="0"/>
                <a:ea typeface="+mn-ea"/>
                <a:cs typeface="+mn-cs"/>
              </a:rPr>
              <a:t>The </a:t>
            </a:r>
            <a:r>
              <a:rPr kumimoji="0" lang="en-US" sz="2800" b="1" i="0" u="none" strike="noStrike" kern="1200" cap="none" spc="0" normalizeH="0" baseline="0" noProof="0" dirty="0" err="1" smtClean="0">
                <a:ln>
                  <a:noFill/>
                </a:ln>
                <a:solidFill>
                  <a:srgbClr val="FFC000"/>
                </a:solidFill>
                <a:effectLst/>
                <a:uLnTx/>
                <a:uFillTx/>
                <a:latin typeface="Myriad Pro" panose="020B0503030403020204" pitchFamily="34" charset="0"/>
                <a:ea typeface="+mn-ea"/>
                <a:cs typeface="+mn-cs"/>
              </a:rPr>
              <a:t>decentralised</a:t>
            </a:r>
            <a:r>
              <a:rPr kumimoji="0" lang="en-US" sz="2800" b="1" i="0" u="none" strike="noStrike" kern="1200" cap="none" spc="0" normalizeH="0" baseline="0" noProof="0" dirty="0" smtClean="0">
                <a:ln>
                  <a:noFill/>
                </a:ln>
                <a:solidFill>
                  <a:srgbClr val="FFC000"/>
                </a:solidFill>
                <a:effectLst/>
                <a:uLnTx/>
                <a:uFillTx/>
                <a:latin typeface="Myriad Pro" panose="020B0503030403020204" pitchFamily="34" charset="0"/>
                <a:ea typeface="+mn-ea"/>
                <a:cs typeface="+mn-cs"/>
              </a:rPr>
              <a:t> level </a:t>
            </a:r>
            <a:r>
              <a:rPr kumimoji="0" lang="en-US" sz="2800" b="0" i="0" u="none" strike="noStrike" kern="1200" cap="none" spc="0" normalizeH="0" baseline="0" noProof="0" dirty="0" smtClean="0">
                <a:ln>
                  <a:noFill/>
                </a:ln>
                <a:solidFill>
                  <a:srgbClr val="FFC000"/>
                </a:solidFill>
                <a:effectLst/>
                <a:uLnTx/>
                <a:uFillTx/>
                <a:latin typeface="Myriad Pro" panose="020B0503030403020204" pitchFamily="34" charset="0"/>
                <a:ea typeface="+mn-ea"/>
                <a:cs typeface="+mn-cs"/>
              </a:rPr>
              <a:t>of the EPPO shall consist of: </a:t>
            </a:r>
          </a:p>
          <a:p>
            <a:pPr marL="685800" marR="0" lvl="1" indent="-228600" algn="l"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ü"/>
              <a:tabLst/>
              <a:defRPr/>
            </a:pPr>
            <a:r>
              <a:rPr kumimoji="0" lang="en-US" sz="2400" b="0" i="0" u="none" strike="noStrike" kern="1200" cap="none" spc="0" normalizeH="0" baseline="0" noProof="0" dirty="0" smtClean="0">
                <a:ln>
                  <a:noFill/>
                </a:ln>
                <a:solidFill>
                  <a:srgbClr val="FFC000"/>
                </a:solidFill>
                <a:effectLst/>
                <a:uLnTx/>
                <a:uFillTx/>
                <a:latin typeface="Myriad Pro Light" panose="020B0403030403020204" pitchFamily="34" charset="0"/>
                <a:ea typeface="+mn-ea"/>
                <a:cs typeface="+mn-cs"/>
              </a:rPr>
              <a:t>the European Delegated Prosecutors (EDPs) in the 22 participating EU Member States. </a:t>
            </a:r>
          </a:p>
          <a:p>
            <a:pPr marL="685800" marR="0" lvl="1" indent="-228600" algn="l"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Ø"/>
              <a:tabLst/>
              <a:defRPr/>
            </a:pPr>
            <a:r>
              <a:rPr kumimoji="0" lang="en-US" sz="2400" b="0" i="0" u="none" strike="noStrike" kern="1200" cap="none" spc="0" normalizeH="0" baseline="0" noProof="0" dirty="0" smtClean="0">
                <a:ln>
                  <a:noFill/>
                </a:ln>
                <a:solidFill>
                  <a:srgbClr val="FFC000"/>
                </a:solidFill>
                <a:effectLst/>
                <a:uLnTx/>
                <a:uFillTx/>
                <a:latin typeface="Myriad Pro Light" panose="020B0403030403020204" pitchFamily="34" charset="0"/>
                <a:ea typeface="+mn-ea"/>
                <a:cs typeface="+mn-cs"/>
              </a:rPr>
              <a:t>Offices in the participating Member States.</a:t>
            </a:r>
          </a:p>
          <a:p>
            <a:pPr marL="685800" marR="0" lvl="1" indent="-228600" algn="l" defTabSz="914400" rtl="0" eaLnBrk="1" fontAlgn="auto" latinLnBrk="0" hangingPunct="1">
              <a:lnSpc>
                <a:spcPct val="100000"/>
              </a:lnSpc>
              <a:spcBef>
                <a:spcPts val="500"/>
              </a:spcBef>
              <a:spcAft>
                <a:spcPts val="0"/>
              </a:spcAft>
              <a:buClr>
                <a:srgbClr val="FFC000"/>
              </a:buClr>
              <a:buSzTx/>
              <a:buFont typeface="Wingdings" panose="05000000000000000000" pitchFamily="2" charset="2"/>
              <a:buChar char="Ø"/>
              <a:tabLst/>
              <a:defRPr/>
            </a:pPr>
            <a:r>
              <a:rPr kumimoji="0" lang="en-US" sz="2400" b="0" i="0" u="none" strike="noStrike" kern="1200" cap="none" spc="0" normalizeH="0" baseline="0" noProof="0" dirty="0" smtClean="0">
                <a:ln>
                  <a:noFill/>
                </a:ln>
                <a:solidFill>
                  <a:srgbClr val="FFC000"/>
                </a:solidFill>
                <a:effectLst/>
                <a:uLnTx/>
                <a:uFillTx/>
                <a:latin typeface="Myriad Pro Light" panose="020B0403030403020204" pitchFamily="34" charset="0"/>
                <a:ea typeface="+mn-ea"/>
                <a:cs typeface="+mn-cs"/>
              </a:rPr>
              <a:t>The central level supervises investigations and prosecutions conducted by EDPs at national level, which operate in complete independence from their national authorities.</a:t>
            </a:r>
            <a:endParaRPr kumimoji="0" lang="en-US" sz="1800" b="0" i="0" u="none" strike="noStrike" kern="1200" cap="none" spc="0" normalizeH="0" baseline="0" noProof="0" dirty="0">
              <a:ln>
                <a:noFill/>
              </a:ln>
              <a:solidFill>
                <a:srgbClr val="FFC000"/>
              </a:solidFill>
              <a:effectLst/>
              <a:uLnTx/>
              <a:uFillTx/>
              <a:latin typeface="Myriad Pro Light" panose="020B0403030403020204" pitchFamily="34" charset="0"/>
              <a:ea typeface="+mn-ea"/>
              <a:cs typeface="+mn-cs"/>
            </a:endParaRPr>
          </a:p>
        </p:txBody>
      </p:sp>
    </p:spTree>
    <p:extLst>
      <p:ext uri="{BB962C8B-B14F-4D97-AF65-F5344CB8AC3E}">
        <p14:creationId xmlns:p14="http://schemas.microsoft.com/office/powerpoint/2010/main" val="305169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sp>
        <p:nvSpPr>
          <p:cNvPr id="97" name="Google Shape;97;p2">
            <a:extLst>
              <a:ext uri="{FF2B5EF4-FFF2-40B4-BE49-F238E27FC236}">
                <a16:creationId xmlns:a16="http://schemas.microsoft.com/office/drawing/2014/main" id="{BD502F61-2D1C-FE90-21D8-28243DE90B0E}"/>
              </a:ext>
            </a:extLst>
          </p:cNvPr>
          <p:cNvSpPr/>
          <p:nvPr/>
        </p:nvSpPr>
        <p:spPr>
          <a:xfrm>
            <a:off x="1028700" y="3721312"/>
            <a:ext cx="14098089" cy="6565688"/>
          </a:xfrm>
          <a:custGeom>
            <a:avLst/>
            <a:gdLst/>
            <a:ahLst/>
            <a:cxnLst/>
            <a:rect l="l" t="t" r="r" b="b"/>
            <a:pathLst>
              <a:path w="9005307" h="6565688" extrusionOk="0">
                <a:moveTo>
                  <a:pt x="0" y="0"/>
                </a:moveTo>
                <a:lnTo>
                  <a:pt x="9005308" y="0"/>
                </a:lnTo>
                <a:lnTo>
                  <a:pt x="9005308" y="6565688"/>
                </a:lnTo>
                <a:lnTo>
                  <a:pt x="0" y="6565688"/>
                </a:lnTo>
                <a:lnTo>
                  <a:pt x="0" y="0"/>
                </a:lnTo>
                <a:close/>
              </a:path>
            </a:pathLst>
          </a:custGeom>
          <a:blipFill rotWithShape="1">
            <a:blip r:embed="rId3">
              <a:alphaModFix/>
            </a:blip>
            <a:stretch>
              <a:fillRect/>
            </a:stretch>
          </a:blipFill>
          <a:ln>
            <a:noFill/>
          </a:ln>
        </p:spPr>
        <p:txBody>
          <a:bodyPr/>
          <a:lstStyle/>
          <a:p>
            <a:endParaRPr lang="it-IT" dirty="0"/>
          </a:p>
        </p:txBody>
      </p: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4"/>
          <a:stretch>
            <a:fillRect/>
          </a:stretch>
        </p:blipFill>
        <p:spPr>
          <a:xfrm>
            <a:off x="288734" y="0"/>
            <a:ext cx="17999266" cy="2743882"/>
          </a:xfrm>
          <a:prstGeom prst="rect">
            <a:avLst/>
          </a:prstGeom>
        </p:spPr>
      </p:pic>
      <p:sp>
        <p:nvSpPr>
          <p:cNvPr id="3" name="Rectangle 2"/>
          <p:cNvSpPr/>
          <p:nvPr/>
        </p:nvSpPr>
        <p:spPr>
          <a:xfrm>
            <a:off x="5619378" y="1794755"/>
            <a:ext cx="4916731" cy="707886"/>
          </a:xfrm>
          <a:prstGeom prst="rect">
            <a:avLst/>
          </a:prstGeom>
        </p:spPr>
        <p:txBody>
          <a:bodyPr wrap="none">
            <a:spAutoFit/>
          </a:bodyPr>
          <a:lstStyle/>
          <a:p>
            <a:r>
              <a:rPr lang="it-IT" sz="4000" dirty="0">
                <a:solidFill>
                  <a:srgbClr val="FFC000"/>
                </a:solidFill>
                <a:latin typeface="+mn-lt"/>
              </a:rPr>
              <a:t>College of the EPPO</a:t>
            </a:r>
            <a:endParaRPr lang="en-US" sz="4000" dirty="0">
              <a:solidFill>
                <a:srgbClr val="FFC000"/>
              </a:solidFill>
              <a:latin typeface="+mn-lt"/>
            </a:endParaRPr>
          </a:p>
        </p:txBody>
      </p:sp>
      <p:graphicFrame>
        <p:nvGraphicFramePr>
          <p:cNvPr id="12" name="Content Placeholder 5"/>
          <p:cNvGraphicFramePr>
            <a:graphicFrameLocks/>
          </p:cNvGraphicFramePr>
          <p:nvPr>
            <p:extLst>
              <p:ext uri="{D42A27DB-BD31-4B8C-83A1-F6EECF244321}">
                <p14:modId xmlns:p14="http://schemas.microsoft.com/office/powerpoint/2010/main" val="3055863568"/>
              </p:ext>
            </p:extLst>
          </p:nvPr>
        </p:nvGraphicFramePr>
        <p:xfrm>
          <a:off x="3030583" y="2743882"/>
          <a:ext cx="12096206" cy="7543117"/>
        </p:xfrm>
        <a:graphic>
          <a:graphicData uri="http://schemas.openxmlformats.org/drawingml/2006/table">
            <a:tbl>
              <a:tblPr firstRow="1" bandRow="1"/>
              <a:tblGrid>
                <a:gridCol w="7704881">
                  <a:extLst>
                    <a:ext uri="{9D8B030D-6E8A-4147-A177-3AD203B41FA5}">
                      <a16:colId xmlns:a16="http://schemas.microsoft.com/office/drawing/2014/main" val="587595153"/>
                    </a:ext>
                  </a:extLst>
                </a:gridCol>
                <a:gridCol w="4391325">
                  <a:extLst>
                    <a:ext uri="{9D8B030D-6E8A-4147-A177-3AD203B41FA5}">
                      <a16:colId xmlns:a16="http://schemas.microsoft.com/office/drawing/2014/main" val="1930623017"/>
                    </a:ext>
                  </a:extLst>
                </a:gridCol>
              </a:tblGrid>
              <a:tr h="419996">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sz="1200"/>
                      </a:pPr>
                      <a:r>
                        <a:rPr lang="it-IT" sz="1400" b="1" dirty="0" err="1" smtClean="0">
                          <a:solidFill>
                            <a:schemeClr val="bg2"/>
                          </a:solidFill>
                        </a:rPr>
                        <a:t>Article</a:t>
                      </a:r>
                      <a:r>
                        <a:rPr lang="it-IT" sz="1400" b="1" dirty="0" smtClean="0">
                          <a:solidFill>
                            <a:schemeClr val="bg2"/>
                          </a:solidFill>
                        </a:rPr>
                        <a:t> 9 EPPO </a:t>
                      </a:r>
                      <a:r>
                        <a:rPr lang="it-IT" sz="1400" b="1" dirty="0" err="1" smtClean="0">
                          <a:solidFill>
                            <a:schemeClr val="bg2"/>
                          </a:solidFill>
                        </a:rPr>
                        <a:t>Regulation</a:t>
                      </a:r>
                      <a:endParaRPr lang="en-US" sz="1400" b="1" dirty="0" smtClean="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tc hMerge="1">
                  <a:txBody>
                    <a:bodyPr/>
                    <a:lstStyle/>
                    <a:p>
                      <a:endParaRPr sz="1200" dirty="0">
                        <a:solidFill>
                          <a:schemeClr val="tx2"/>
                        </a:solidFill>
                      </a:endParaRPr>
                    </a:p>
                  </a:txBody>
                  <a:tcPr/>
                </a:tc>
                <a:extLst>
                  <a:ext uri="{0D108BD9-81ED-4DB2-BD59-A6C34878D82A}">
                    <a16:rowId xmlns:a16="http://schemas.microsoft.com/office/drawing/2014/main" val="4276549505"/>
                  </a:ext>
                </a:extLst>
              </a:tr>
              <a:tr h="1033174">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indent="0">
                        <a:buNone/>
                        <a:defRPr sz="1200"/>
                      </a:pPr>
                      <a:r>
                        <a:rPr lang="it-IT" b="0" dirty="0" smtClean="0">
                          <a:solidFill>
                            <a:schemeClr val="bg2"/>
                          </a:solidFill>
                        </a:rPr>
                        <a:t>(1) </a:t>
                      </a:r>
                      <a:r>
                        <a:rPr b="0" dirty="0" smtClean="0">
                          <a:solidFill>
                            <a:schemeClr val="bg2"/>
                          </a:solidFill>
                        </a:rPr>
                        <a:t>The </a:t>
                      </a:r>
                      <a:r>
                        <a:rPr b="0" dirty="0">
                          <a:solidFill>
                            <a:schemeClr val="bg2"/>
                          </a:solidFill>
                        </a:rPr>
                        <a:t>College of the EPPO shall consist of the European Chief Prosecutor and one European Prosecutor per Member State. The European Chief Prosecutor chairs the meetings of the College and is responsible for their preparation (+ Recital 25)</a:t>
                      </a:r>
                      <a:endParaRPr sz="1200" b="0" dirty="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sz="1200" b="1" dirty="0">
                          <a:solidFill>
                            <a:schemeClr val="bg2"/>
                          </a:solidFill>
                        </a:rPr>
                        <a:t>composition</a:t>
                      </a: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extLst>
                  <a:ext uri="{0D108BD9-81ED-4DB2-BD59-A6C34878D82A}">
                    <a16:rowId xmlns:a16="http://schemas.microsoft.com/office/drawing/2014/main" val="4135546002"/>
                  </a:ext>
                </a:extLst>
              </a:tr>
              <a:tr h="264597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defRPr sz="1200"/>
                      </a:pPr>
                      <a:r>
                        <a:rPr dirty="0">
                          <a:solidFill>
                            <a:schemeClr val="bg2"/>
                          </a:solidFill>
                        </a:rPr>
                        <a:t>(2) The College shall meet </a:t>
                      </a:r>
                      <a:r>
                        <a:rPr b="1" dirty="0">
                          <a:solidFill>
                            <a:schemeClr val="bg2"/>
                          </a:solidFill>
                        </a:rPr>
                        <a:t>regularly </a:t>
                      </a:r>
                      <a:r>
                        <a:rPr dirty="0">
                          <a:solidFill>
                            <a:schemeClr val="bg2"/>
                          </a:solidFill>
                        </a:rPr>
                        <a:t>and shall be responsible for the </a:t>
                      </a:r>
                      <a:r>
                        <a:rPr b="1" dirty="0">
                          <a:solidFill>
                            <a:schemeClr val="bg2"/>
                          </a:solidFill>
                        </a:rPr>
                        <a:t>general oversight of the activities </a:t>
                      </a:r>
                      <a:r>
                        <a:rPr dirty="0">
                          <a:solidFill>
                            <a:schemeClr val="bg2"/>
                          </a:solidFill>
                        </a:rPr>
                        <a:t>of the EPPO. </a:t>
                      </a:r>
                    </a:p>
                    <a:p>
                      <a:pPr>
                        <a:defRPr sz="1200"/>
                      </a:pPr>
                      <a:r>
                        <a:rPr dirty="0">
                          <a:solidFill>
                            <a:schemeClr val="bg2"/>
                          </a:solidFill>
                        </a:rPr>
                        <a:t>It shall take </a:t>
                      </a:r>
                      <a:r>
                        <a:rPr b="1" dirty="0">
                          <a:solidFill>
                            <a:schemeClr val="bg2"/>
                          </a:solidFill>
                        </a:rPr>
                        <a:t>decisions on strategic matters, and on general issues arising from individual cases</a:t>
                      </a:r>
                      <a:r>
                        <a:rPr dirty="0">
                          <a:solidFill>
                            <a:schemeClr val="bg2"/>
                          </a:solidFill>
                        </a:rPr>
                        <a:t>, in particular with a view to ensuring coherence, efficiency and consistency in the prosecution policy of the EPPO throughout the Member States, as well on other </a:t>
                      </a:r>
                      <a:r>
                        <a:rPr b="1" dirty="0">
                          <a:solidFill>
                            <a:schemeClr val="bg2"/>
                          </a:solidFill>
                        </a:rPr>
                        <a:t>matters as specified in this Regulation</a:t>
                      </a:r>
                      <a:r>
                        <a:rPr dirty="0">
                          <a:solidFill>
                            <a:schemeClr val="bg2"/>
                          </a:solidFill>
                        </a:rPr>
                        <a:t>. The College shall </a:t>
                      </a:r>
                      <a:r>
                        <a:rPr b="1" dirty="0">
                          <a:solidFill>
                            <a:schemeClr val="bg2"/>
                          </a:solidFill>
                        </a:rPr>
                        <a:t>not take operational decisions in individual cases</a:t>
                      </a:r>
                      <a:r>
                        <a:rPr dirty="0">
                          <a:solidFill>
                            <a:schemeClr val="bg2"/>
                          </a:solidFill>
                        </a:rPr>
                        <a:t>. </a:t>
                      </a:r>
                    </a:p>
                    <a:p>
                      <a:pPr>
                        <a:defRPr sz="1200"/>
                      </a:pPr>
                      <a:r>
                        <a:rPr b="1" dirty="0">
                          <a:solidFill>
                            <a:schemeClr val="bg2"/>
                          </a:solidFill>
                        </a:rPr>
                        <a:t>The internal rules of procedure of the EPPO </a:t>
                      </a:r>
                      <a:r>
                        <a:rPr dirty="0">
                          <a:solidFill>
                            <a:schemeClr val="bg2"/>
                          </a:solidFill>
                        </a:rPr>
                        <a:t>shall lay down the arrangements for the exercise of general control activities and for taking decisions on strategic and general matters </a:t>
                      </a:r>
                      <a:endParaRPr sz="1200" dirty="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defRPr b="1"/>
                      </a:pPr>
                      <a:r>
                        <a:rPr sz="1200" dirty="0">
                          <a:solidFill>
                            <a:schemeClr val="bg2"/>
                          </a:solidFill>
                        </a:rPr>
                        <a:t>functions/tasks</a:t>
                      </a:r>
                      <a:endParaRPr sz="1200" b="1" dirty="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extLst>
                  <a:ext uri="{0D108BD9-81ED-4DB2-BD59-A6C34878D82A}">
                    <a16:rowId xmlns:a16="http://schemas.microsoft.com/office/drawing/2014/main" val="930977471"/>
                  </a:ext>
                </a:extLst>
              </a:tr>
              <a:tr h="138598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defRPr sz="1200">
                          <a:solidFill>
                            <a:schemeClr val="dk1"/>
                          </a:solidFill>
                        </a:defRPr>
                      </a:pPr>
                      <a:r>
                        <a:rPr dirty="0">
                          <a:solidFill>
                            <a:schemeClr val="bg2"/>
                          </a:solidFill>
                        </a:rPr>
                        <a:t>(3) On a proposal by the European Chief Prosecutor and following the internal rules of procedure of the EPPO, the College shall </a:t>
                      </a:r>
                      <a:r>
                        <a:rPr b="1" dirty="0">
                          <a:solidFill>
                            <a:schemeClr val="bg2"/>
                          </a:solidFill>
                        </a:rPr>
                        <a:t>set up Permanent Chambers</a:t>
                      </a:r>
                      <a:r>
                        <a:rPr dirty="0">
                          <a:solidFill>
                            <a:schemeClr val="bg2"/>
                          </a:solidFill>
                        </a:rPr>
                        <a:t>.</a:t>
                      </a:r>
                    </a:p>
                    <a:p>
                      <a:pPr>
                        <a:defRPr sz="1200">
                          <a:solidFill>
                            <a:schemeClr val="dk1"/>
                          </a:solidFill>
                        </a:defRPr>
                      </a:pPr>
                      <a:r>
                        <a:rPr dirty="0">
                          <a:solidFill>
                            <a:schemeClr val="bg2"/>
                          </a:solidFill>
                        </a:rPr>
                        <a:t>(4) The College shall adopt </a:t>
                      </a:r>
                      <a:r>
                        <a:rPr b="1" dirty="0">
                          <a:solidFill>
                            <a:schemeClr val="bg2"/>
                          </a:solidFill>
                        </a:rPr>
                        <a:t>the internal rules of procedure </a:t>
                      </a:r>
                      <a:r>
                        <a:rPr dirty="0">
                          <a:solidFill>
                            <a:schemeClr val="bg2"/>
                          </a:solidFill>
                        </a:rPr>
                        <a:t>of the EPPO in accordance with Article 21 and establish the responsibilities for</a:t>
                      </a:r>
                    </a:p>
                    <a:p>
                      <a:pPr>
                        <a:defRPr sz="1200">
                          <a:solidFill>
                            <a:schemeClr val="dk1"/>
                          </a:solidFill>
                        </a:defRPr>
                      </a:pPr>
                      <a:r>
                        <a:rPr dirty="0">
                          <a:solidFill>
                            <a:schemeClr val="bg2"/>
                          </a:solidFill>
                        </a:rPr>
                        <a:t>the performance of the duties of the members of the College and of the staff of the EPPO</a:t>
                      </a:r>
                      <a:endParaRPr sz="1200" kern="1200" dirty="0">
                        <a:solidFill>
                          <a:schemeClr val="bg2"/>
                        </a:solidFill>
                        <a:latin typeface="+mn-lt"/>
                        <a:ea typeface="+mn-ea"/>
                        <a:cs typeface="+mn-cs"/>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defRPr b="1"/>
                      </a:pPr>
                      <a:r>
                        <a:rPr sz="1200" dirty="0">
                          <a:solidFill>
                            <a:schemeClr val="bg2"/>
                          </a:solidFill>
                        </a:rPr>
                        <a:t>Internal </a:t>
                      </a:r>
                      <a:r>
                        <a:rPr sz="1200" dirty="0" err="1">
                          <a:solidFill>
                            <a:schemeClr val="bg2"/>
                          </a:solidFill>
                        </a:rPr>
                        <a:t>organisational</a:t>
                      </a:r>
                      <a:r>
                        <a:rPr sz="1200" dirty="0">
                          <a:solidFill>
                            <a:schemeClr val="bg2"/>
                          </a:solidFill>
                        </a:rPr>
                        <a:t> structure</a:t>
                      </a:r>
                      <a:endParaRPr sz="1200" b="1" dirty="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extLst>
                  <a:ext uri="{0D108BD9-81ED-4DB2-BD59-A6C34878D82A}">
                    <a16:rowId xmlns:a16="http://schemas.microsoft.com/office/drawing/2014/main" val="3182443355"/>
                  </a:ext>
                </a:extLst>
              </a:tr>
              <a:tr h="138598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defRPr sz="1200">
                          <a:solidFill>
                            <a:schemeClr val="dk1"/>
                          </a:solidFill>
                        </a:defRPr>
                      </a:pPr>
                      <a:r>
                        <a:rPr dirty="0">
                          <a:solidFill>
                            <a:schemeClr val="bg2"/>
                          </a:solidFill>
                        </a:rPr>
                        <a:t>(5) Unless otherwise stated in this Regulation, the College shall take </a:t>
                      </a:r>
                      <a:r>
                        <a:rPr b="1" dirty="0">
                          <a:solidFill>
                            <a:schemeClr val="bg2"/>
                          </a:solidFill>
                        </a:rPr>
                        <a:t>decisions by simple majority.</a:t>
                      </a:r>
                      <a:r>
                        <a:rPr dirty="0">
                          <a:solidFill>
                            <a:schemeClr val="bg2"/>
                          </a:solidFill>
                        </a:rPr>
                        <a:t> Any member of the College shall have the right to initiate voting on matters to be decided by the College. </a:t>
                      </a:r>
                      <a:r>
                        <a:rPr dirty="0" smtClean="0">
                          <a:solidFill>
                            <a:schemeClr val="bg2"/>
                          </a:solidFill>
                        </a:rPr>
                        <a:t>Each</a:t>
                      </a:r>
                      <a:r>
                        <a:rPr lang="it-IT" baseline="0" dirty="0" smtClean="0">
                          <a:solidFill>
                            <a:schemeClr val="bg2"/>
                          </a:solidFill>
                        </a:rPr>
                        <a:t> </a:t>
                      </a:r>
                      <a:r>
                        <a:rPr dirty="0" smtClean="0">
                          <a:solidFill>
                            <a:schemeClr val="bg2"/>
                          </a:solidFill>
                        </a:rPr>
                        <a:t>Member </a:t>
                      </a:r>
                      <a:r>
                        <a:rPr dirty="0">
                          <a:solidFill>
                            <a:schemeClr val="bg2"/>
                          </a:solidFill>
                        </a:rPr>
                        <a:t>of the College shall have one vote. The European Chief Prosecutor shall have a casting vote in the event of a tie vote on any matter to be decided by the College.</a:t>
                      </a:r>
                      <a:endParaRPr sz="1200" kern="1200" dirty="0">
                        <a:solidFill>
                          <a:schemeClr val="bg2"/>
                        </a:solidFill>
                        <a:latin typeface="+mn-lt"/>
                        <a:ea typeface="+mn-ea"/>
                        <a:cs typeface="+mn-cs"/>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defRPr b="1"/>
                      </a:pPr>
                      <a:r>
                        <a:rPr sz="1200" dirty="0">
                          <a:solidFill>
                            <a:schemeClr val="bg2"/>
                          </a:solidFill>
                        </a:rPr>
                        <a:t>Exercise of the vote</a:t>
                      </a:r>
                      <a:endParaRPr sz="1200" b="1" dirty="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20000"/>
                      </a:srgbClr>
                    </a:solidFill>
                  </a:tcPr>
                </a:tc>
                <a:extLst>
                  <a:ext uri="{0D108BD9-81ED-4DB2-BD59-A6C34878D82A}">
                    <a16:rowId xmlns:a16="http://schemas.microsoft.com/office/drawing/2014/main" val="1332635776"/>
                  </a:ext>
                </a:extLst>
              </a:tr>
              <a:tr h="671994">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defRPr sz="1200">
                          <a:solidFill>
                            <a:schemeClr val="dk1"/>
                          </a:solidFill>
                        </a:defRPr>
                      </a:pPr>
                      <a:r>
                        <a:rPr lang="en-US" sz="1400" b="1" kern="1200" dirty="0" smtClean="0">
                          <a:solidFill>
                            <a:schemeClr val="bg2"/>
                          </a:solidFill>
                          <a:latin typeface="+mn-lt"/>
                          <a:ea typeface="+mn-ea"/>
                          <a:cs typeface="+mn-cs"/>
                        </a:rPr>
                        <a:t>Internal Rules of Procedure (Articles 4-14bis)</a:t>
                      </a:r>
                    </a:p>
                    <a:p>
                      <a:pPr>
                        <a:defRPr sz="1200">
                          <a:solidFill>
                            <a:schemeClr val="dk1"/>
                          </a:solidFill>
                        </a:defRPr>
                      </a:pPr>
                      <a:endParaRPr sz="1200" kern="1200" dirty="0">
                        <a:solidFill>
                          <a:schemeClr val="bg2"/>
                        </a:solidFill>
                        <a:latin typeface="+mn-lt"/>
                        <a:ea typeface="+mn-ea"/>
                        <a:cs typeface="+mn-cs"/>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defRPr b="1"/>
                      </a:pPr>
                      <a:r>
                        <a:rPr lang="it-IT" sz="1200" b="1" dirty="0" smtClean="0">
                          <a:solidFill>
                            <a:schemeClr val="bg2"/>
                          </a:solidFill>
                        </a:rPr>
                        <a:t>The College</a:t>
                      </a:r>
                      <a:endParaRPr sz="1200" b="1" dirty="0">
                        <a:solidFill>
                          <a:schemeClr val="bg2"/>
                        </a:solidFill>
                      </a:endParaRPr>
                    </a:p>
                  </a:txBody>
                  <a:tcPr>
                    <a:lnL w="12700" cmpd="sng">
                      <a:solidFill>
                        <a:srgbClr val="003299"/>
                      </a:solidFill>
                    </a:lnL>
                    <a:lnR w="12700" cmpd="sng">
                      <a:solidFill>
                        <a:srgbClr val="003299"/>
                      </a:solidFill>
                    </a:lnR>
                    <a:lnT w="12700" cmpd="sng">
                      <a:solidFill>
                        <a:srgbClr val="003299"/>
                      </a:solidFill>
                    </a:lnT>
                    <a:lnB w="12700" cmpd="sng">
                      <a:solidFill>
                        <a:srgbClr val="003299"/>
                      </a:solidFill>
                    </a:lnB>
                    <a:lnTlToBr w="12700" cmpd="sng">
                      <a:noFill/>
                      <a:prstDash val="solid"/>
                    </a:lnTlToBr>
                    <a:lnBlToTr w="12700" cmpd="sng">
                      <a:noFill/>
                      <a:prstDash val="solid"/>
                    </a:lnBlToTr>
                    <a:solidFill>
                      <a:srgbClr val="003299">
                        <a:tint val="40000"/>
                      </a:srgbClr>
                    </a:solidFill>
                  </a:tcPr>
                </a:tc>
                <a:extLst>
                  <a:ext uri="{0D108BD9-81ED-4DB2-BD59-A6C34878D82A}">
                    <a16:rowId xmlns:a16="http://schemas.microsoft.com/office/drawing/2014/main" val="486601005"/>
                  </a:ext>
                </a:extLst>
              </a:tr>
            </a:tbl>
          </a:graphicData>
        </a:graphic>
      </p:graphicFrame>
    </p:spTree>
    <p:extLst>
      <p:ext uri="{BB962C8B-B14F-4D97-AF65-F5344CB8AC3E}">
        <p14:creationId xmlns:p14="http://schemas.microsoft.com/office/powerpoint/2010/main" val="102657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sp>
        <p:nvSpPr>
          <p:cNvPr id="97" name="Google Shape;97;p2">
            <a:extLst>
              <a:ext uri="{FF2B5EF4-FFF2-40B4-BE49-F238E27FC236}">
                <a16:creationId xmlns:a16="http://schemas.microsoft.com/office/drawing/2014/main" id="{BD502F61-2D1C-FE90-21D8-28243DE90B0E}"/>
              </a:ext>
            </a:extLst>
          </p:cNvPr>
          <p:cNvSpPr/>
          <p:nvPr/>
        </p:nvSpPr>
        <p:spPr>
          <a:xfrm>
            <a:off x="1028700" y="3721312"/>
            <a:ext cx="14098089" cy="6565688"/>
          </a:xfrm>
          <a:custGeom>
            <a:avLst/>
            <a:gdLst/>
            <a:ahLst/>
            <a:cxnLst/>
            <a:rect l="l" t="t" r="r" b="b"/>
            <a:pathLst>
              <a:path w="9005307" h="6565688" extrusionOk="0">
                <a:moveTo>
                  <a:pt x="0" y="0"/>
                </a:moveTo>
                <a:lnTo>
                  <a:pt x="9005308" y="0"/>
                </a:lnTo>
                <a:lnTo>
                  <a:pt x="9005308" y="6565688"/>
                </a:lnTo>
                <a:lnTo>
                  <a:pt x="0" y="6565688"/>
                </a:lnTo>
                <a:lnTo>
                  <a:pt x="0" y="0"/>
                </a:lnTo>
                <a:close/>
              </a:path>
            </a:pathLst>
          </a:custGeom>
          <a:blipFill rotWithShape="1">
            <a:blip r:embed="rId3">
              <a:alphaModFix/>
            </a:blip>
            <a:stretch>
              <a:fillRect/>
            </a:stretch>
          </a:blipFill>
          <a:ln>
            <a:noFill/>
          </a:ln>
        </p:spPr>
        <p:txBody>
          <a:bodyPr/>
          <a:lstStyle/>
          <a:p>
            <a:endParaRPr lang="it-IT" dirty="0"/>
          </a:p>
        </p:txBody>
      </p: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4"/>
          <a:stretch>
            <a:fillRect/>
          </a:stretch>
        </p:blipFill>
        <p:spPr>
          <a:xfrm>
            <a:off x="288734" y="0"/>
            <a:ext cx="17999266" cy="2743882"/>
          </a:xfrm>
          <a:prstGeom prst="rect">
            <a:avLst/>
          </a:prstGeom>
        </p:spPr>
      </p:pic>
      <p:sp>
        <p:nvSpPr>
          <p:cNvPr id="3" name="Rectangle 2"/>
          <p:cNvSpPr/>
          <p:nvPr/>
        </p:nvSpPr>
        <p:spPr>
          <a:xfrm>
            <a:off x="5619378" y="1794755"/>
            <a:ext cx="7912744" cy="707886"/>
          </a:xfrm>
          <a:prstGeom prst="rect">
            <a:avLst/>
          </a:prstGeom>
        </p:spPr>
        <p:txBody>
          <a:bodyPr wrap="none">
            <a:spAutoFit/>
          </a:bodyPr>
          <a:lstStyle/>
          <a:p>
            <a:r>
              <a:rPr lang="it-IT" sz="4000" dirty="0">
                <a:solidFill>
                  <a:srgbClr val="FFC000"/>
                </a:solidFill>
                <a:latin typeface="+mn-lt"/>
              </a:rPr>
              <a:t>College of the </a:t>
            </a:r>
            <a:r>
              <a:rPr lang="it-IT" sz="4000" dirty="0" smtClean="0">
                <a:solidFill>
                  <a:srgbClr val="FFC000"/>
                </a:solidFill>
                <a:latin typeface="+mn-lt"/>
              </a:rPr>
              <a:t>EPPO - </a:t>
            </a:r>
            <a:r>
              <a:rPr lang="it-IT" sz="4000" dirty="0" err="1" smtClean="0">
                <a:solidFill>
                  <a:srgbClr val="FFC000"/>
                </a:solidFill>
                <a:latin typeface="+mn-lt"/>
              </a:rPr>
              <a:t>Infographic</a:t>
            </a:r>
            <a:endParaRPr lang="en-US" sz="4000" dirty="0">
              <a:solidFill>
                <a:srgbClr val="FFC000"/>
              </a:solidFill>
              <a:latin typeface="+mn-lt"/>
            </a:endParaRPr>
          </a:p>
        </p:txBody>
      </p:sp>
      <p:pic>
        <p:nvPicPr>
          <p:cNvPr id="10" name="Picture 9"/>
          <p:cNvPicPr/>
          <p:nvPr/>
        </p:nvPicPr>
        <p:blipFill rotWithShape="1">
          <a:blip r:embed="rId5"/>
          <a:srcRect l="936" t="19505" r="28684" b="20565"/>
          <a:stretch/>
        </p:blipFill>
        <p:spPr bwMode="auto">
          <a:xfrm>
            <a:off x="4010298" y="3345300"/>
            <a:ext cx="9091748" cy="53676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547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sp>
        <p:nvSpPr>
          <p:cNvPr id="97" name="Google Shape;97;p2">
            <a:extLst>
              <a:ext uri="{FF2B5EF4-FFF2-40B4-BE49-F238E27FC236}">
                <a16:creationId xmlns:a16="http://schemas.microsoft.com/office/drawing/2014/main" id="{BD502F61-2D1C-FE90-21D8-28243DE90B0E}"/>
              </a:ext>
            </a:extLst>
          </p:cNvPr>
          <p:cNvSpPr/>
          <p:nvPr/>
        </p:nvSpPr>
        <p:spPr>
          <a:xfrm>
            <a:off x="1028700" y="3721312"/>
            <a:ext cx="14098089" cy="6565688"/>
          </a:xfrm>
          <a:custGeom>
            <a:avLst/>
            <a:gdLst/>
            <a:ahLst/>
            <a:cxnLst/>
            <a:rect l="l" t="t" r="r" b="b"/>
            <a:pathLst>
              <a:path w="9005307" h="6565688" extrusionOk="0">
                <a:moveTo>
                  <a:pt x="0" y="0"/>
                </a:moveTo>
                <a:lnTo>
                  <a:pt x="9005308" y="0"/>
                </a:lnTo>
                <a:lnTo>
                  <a:pt x="9005308" y="6565688"/>
                </a:lnTo>
                <a:lnTo>
                  <a:pt x="0" y="6565688"/>
                </a:lnTo>
                <a:lnTo>
                  <a:pt x="0" y="0"/>
                </a:lnTo>
                <a:close/>
              </a:path>
            </a:pathLst>
          </a:custGeom>
          <a:blipFill rotWithShape="1">
            <a:blip r:embed="rId3">
              <a:alphaModFix/>
            </a:blip>
            <a:stretch>
              <a:fillRect/>
            </a:stretch>
          </a:blipFill>
          <a:ln>
            <a:noFill/>
          </a:ln>
        </p:spPr>
        <p:txBody>
          <a:bodyPr/>
          <a:lstStyle/>
          <a:p>
            <a:endParaRPr lang="it-IT" dirty="0"/>
          </a:p>
        </p:txBody>
      </p: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4"/>
          <a:stretch>
            <a:fillRect/>
          </a:stretch>
        </p:blipFill>
        <p:spPr>
          <a:xfrm>
            <a:off x="288734" y="0"/>
            <a:ext cx="17999266" cy="2743882"/>
          </a:xfrm>
          <a:prstGeom prst="rect">
            <a:avLst/>
          </a:prstGeom>
        </p:spPr>
      </p:pic>
      <p:sp>
        <p:nvSpPr>
          <p:cNvPr id="3" name="Rectangle 2"/>
          <p:cNvSpPr/>
          <p:nvPr/>
        </p:nvSpPr>
        <p:spPr>
          <a:xfrm>
            <a:off x="5619378" y="1794755"/>
            <a:ext cx="4916731" cy="707886"/>
          </a:xfrm>
          <a:prstGeom prst="rect">
            <a:avLst/>
          </a:prstGeom>
        </p:spPr>
        <p:txBody>
          <a:bodyPr wrap="none">
            <a:spAutoFit/>
          </a:bodyPr>
          <a:lstStyle/>
          <a:p>
            <a:r>
              <a:rPr lang="it-IT" sz="4000" dirty="0">
                <a:solidFill>
                  <a:srgbClr val="FFC000"/>
                </a:solidFill>
                <a:latin typeface="+mn-lt"/>
              </a:rPr>
              <a:t>College of the EPPO</a:t>
            </a:r>
            <a:endParaRPr lang="en-US" sz="4000" dirty="0">
              <a:solidFill>
                <a:srgbClr val="FFC000"/>
              </a:solidFill>
              <a:latin typeface="+mn-lt"/>
            </a:endParaRPr>
          </a:p>
        </p:txBody>
      </p:sp>
      <p:pic>
        <p:nvPicPr>
          <p:cNvPr id="10" name="Picture 9"/>
          <p:cNvPicPr/>
          <p:nvPr/>
        </p:nvPicPr>
        <p:blipFill rotWithShape="1">
          <a:blip r:embed="rId5"/>
          <a:srcRect t="17839" r="23474" b="6295"/>
          <a:stretch/>
        </p:blipFill>
        <p:spPr bwMode="auto">
          <a:xfrm>
            <a:off x="0" y="3142065"/>
            <a:ext cx="6577147" cy="4813215"/>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6"/>
          <a:srcRect l="10436" t="32829" r="33379" b="5331"/>
          <a:stretch/>
        </p:blipFill>
        <p:spPr bwMode="auto">
          <a:xfrm>
            <a:off x="6541225" y="4238545"/>
            <a:ext cx="7354388" cy="5167592"/>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7"/>
          <a:srcRect l="26360" t="47804" r="45012" b="29599"/>
          <a:stretch/>
        </p:blipFill>
        <p:spPr bwMode="auto">
          <a:xfrm>
            <a:off x="13859690" y="3110167"/>
            <a:ext cx="4193179" cy="25852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9431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349E"/>
        </a:solidFill>
        <a:effectLst/>
      </p:bgPr>
    </p:bg>
    <p:spTree>
      <p:nvGrpSpPr>
        <p:cNvPr id="1" name="Shape 95">
          <a:extLst>
            <a:ext uri="{FF2B5EF4-FFF2-40B4-BE49-F238E27FC236}">
              <a16:creationId xmlns:a16="http://schemas.microsoft.com/office/drawing/2014/main" id="{703719A2-B892-A3CA-F310-E34DD9D579A5}"/>
            </a:ext>
          </a:extLst>
        </p:cNvPr>
        <p:cNvGrpSpPr/>
        <p:nvPr/>
      </p:nvGrpSpPr>
      <p:grpSpPr>
        <a:xfrm>
          <a:off x="0" y="0"/>
          <a:ext cx="0" cy="0"/>
          <a:chOff x="0" y="0"/>
          <a:chExt cx="0" cy="0"/>
        </a:xfrm>
      </p:grpSpPr>
      <p:cxnSp>
        <p:nvCxnSpPr>
          <p:cNvPr id="96" name="Google Shape;96;p2">
            <a:extLst>
              <a:ext uri="{FF2B5EF4-FFF2-40B4-BE49-F238E27FC236}">
                <a16:creationId xmlns:a16="http://schemas.microsoft.com/office/drawing/2014/main" id="{F32028E1-86E2-B6EF-DDAC-066EFB2BA193}"/>
              </a:ext>
            </a:extLst>
          </p:cNvPr>
          <p:cNvCxnSpPr/>
          <p:nvPr/>
        </p:nvCxnSpPr>
        <p:spPr>
          <a:xfrm>
            <a:off x="1028700" y="601417"/>
            <a:ext cx="16230600" cy="0"/>
          </a:xfrm>
          <a:prstGeom prst="straightConnector1">
            <a:avLst/>
          </a:prstGeom>
          <a:noFill/>
          <a:ln w="19050" cap="flat" cmpd="sng">
            <a:solidFill>
              <a:srgbClr val="D9D9D9"/>
            </a:solidFill>
            <a:prstDash val="solid"/>
            <a:round/>
            <a:headEnd type="none" w="sm" len="sm"/>
            <a:tailEnd type="none" w="sm" len="sm"/>
          </a:ln>
        </p:spPr>
      </p:cxnSp>
      <p:sp>
        <p:nvSpPr>
          <p:cNvPr id="97" name="Google Shape;97;p2">
            <a:extLst>
              <a:ext uri="{FF2B5EF4-FFF2-40B4-BE49-F238E27FC236}">
                <a16:creationId xmlns:a16="http://schemas.microsoft.com/office/drawing/2014/main" id="{BD502F61-2D1C-FE90-21D8-28243DE90B0E}"/>
              </a:ext>
            </a:extLst>
          </p:cNvPr>
          <p:cNvSpPr/>
          <p:nvPr/>
        </p:nvSpPr>
        <p:spPr>
          <a:xfrm>
            <a:off x="1028700" y="3721312"/>
            <a:ext cx="14098089" cy="6565688"/>
          </a:xfrm>
          <a:custGeom>
            <a:avLst/>
            <a:gdLst/>
            <a:ahLst/>
            <a:cxnLst/>
            <a:rect l="l" t="t" r="r" b="b"/>
            <a:pathLst>
              <a:path w="9005307" h="6565688" extrusionOk="0">
                <a:moveTo>
                  <a:pt x="0" y="0"/>
                </a:moveTo>
                <a:lnTo>
                  <a:pt x="9005308" y="0"/>
                </a:lnTo>
                <a:lnTo>
                  <a:pt x="9005308" y="6565688"/>
                </a:lnTo>
                <a:lnTo>
                  <a:pt x="0" y="6565688"/>
                </a:lnTo>
                <a:lnTo>
                  <a:pt x="0" y="0"/>
                </a:lnTo>
                <a:close/>
              </a:path>
            </a:pathLst>
          </a:custGeom>
          <a:blipFill rotWithShape="1">
            <a:blip r:embed="rId3">
              <a:alphaModFix/>
            </a:blip>
            <a:stretch>
              <a:fillRect/>
            </a:stretch>
          </a:blipFill>
          <a:ln>
            <a:noFill/>
          </a:ln>
        </p:spPr>
        <p:txBody>
          <a:bodyPr/>
          <a:lstStyle/>
          <a:p>
            <a:endParaRPr lang="it-IT" dirty="0"/>
          </a:p>
        </p:txBody>
      </p:sp>
      <p:grpSp>
        <p:nvGrpSpPr>
          <p:cNvPr id="98" name="Google Shape;98;p2">
            <a:extLst>
              <a:ext uri="{FF2B5EF4-FFF2-40B4-BE49-F238E27FC236}">
                <a16:creationId xmlns:a16="http://schemas.microsoft.com/office/drawing/2014/main" id="{7D16B4C3-64EB-6A33-43CC-14795CD9C3A2}"/>
              </a:ext>
            </a:extLst>
          </p:cNvPr>
          <p:cNvGrpSpPr/>
          <p:nvPr/>
        </p:nvGrpSpPr>
        <p:grpSpPr>
          <a:xfrm rot="-5400000">
            <a:off x="-2047236" y="1902576"/>
            <a:ext cx="4238545" cy="433394"/>
            <a:chOff x="0" y="-38100"/>
            <a:chExt cx="1116325" cy="114145"/>
          </a:xfrm>
        </p:grpSpPr>
        <p:sp>
          <p:nvSpPr>
            <p:cNvPr id="99" name="Google Shape;99;p2">
              <a:extLst>
                <a:ext uri="{FF2B5EF4-FFF2-40B4-BE49-F238E27FC236}">
                  <a16:creationId xmlns:a16="http://schemas.microsoft.com/office/drawing/2014/main" id="{992A2E68-F93E-1342-1582-BCD6441D4E79}"/>
                </a:ext>
              </a:extLst>
            </p:cNvPr>
            <p:cNvSpPr/>
            <p:nvPr/>
          </p:nvSpPr>
          <p:spPr>
            <a:xfrm>
              <a:off x="0" y="0"/>
              <a:ext cx="1116324" cy="76045"/>
            </a:xfrm>
            <a:custGeom>
              <a:avLst/>
              <a:gdLst/>
              <a:ahLst/>
              <a:cxnLst/>
              <a:rect l="l" t="t" r="r" b="b"/>
              <a:pathLst>
                <a:path w="1116324" h="76045" extrusionOk="0">
                  <a:moveTo>
                    <a:pt x="0" y="0"/>
                  </a:moveTo>
                  <a:lnTo>
                    <a:pt x="1116324" y="0"/>
                  </a:lnTo>
                  <a:lnTo>
                    <a:pt x="1116324" y="76045"/>
                  </a:lnTo>
                  <a:lnTo>
                    <a:pt x="0" y="76045"/>
                  </a:lnTo>
                  <a:close/>
                </a:path>
              </a:pathLst>
            </a:custGeom>
            <a:solidFill>
              <a:srgbClr val="FFBD59"/>
            </a:solidFill>
            <a:ln>
              <a:noFill/>
            </a:ln>
          </p:spPr>
          <p:txBody>
            <a:bodyPr/>
            <a:lstStyle/>
            <a:p>
              <a:endParaRPr lang="it-IT"/>
            </a:p>
          </p:txBody>
        </p:sp>
        <p:sp>
          <p:nvSpPr>
            <p:cNvPr id="100" name="Google Shape;100;p2">
              <a:extLst>
                <a:ext uri="{FF2B5EF4-FFF2-40B4-BE49-F238E27FC236}">
                  <a16:creationId xmlns:a16="http://schemas.microsoft.com/office/drawing/2014/main" id="{AC6E4E99-B922-FB0F-E1D9-F1EA9BDE1C3E}"/>
                </a:ext>
              </a:extLst>
            </p:cNvPr>
            <p:cNvSpPr txBox="1"/>
            <p:nvPr/>
          </p:nvSpPr>
          <p:spPr>
            <a:xfrm>
              <a:off x="0" y="-38100"/>
              <a:ext cx="1116325" cy="11414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 name="Image 1" descr="Une image contenant texte, Police, capture d’écran, Bleu électrique&#10;&#10;Description générée automatiquement">
            <a:extLst>
              <a:ext uri="{FF2B5EF4-FFF2-40B4-BE49-F238E27FC236}">
                <a16:creationId xmlns:a16="http://schemas.microsoft.com/office/drawing/2014/main" id="{B5B4F9F9-8447-E0E1-2D77-D735A6CC9EA1}"/>
              </a:ext>
            </a:extLst>
          </p:cNvPr>
          <p:cNvPicPr>
            <a:picLocks noChangeAspect="1"/>
          </p:cNvPicPr>
          <p:nvPr/>
        </p:nvPicPr>
        <p:blipFill>
          <a:blip r:embed="rId4"/>
          <a:stretch>
            <a:fillRect/>
          </a:stretch>
        </p:blipFill>
        <p:spPr>
          <a:xfrm>
            <a:off x="-144661" y="0"/>
            <a:ext cx="17999266" cy="2743882"/>
          </a:xfrm>
          <a:prstGeom prst="rect">
            <a:avLst/>
          </a:prstGeom>
        </p:spPr>
      </p:pic>
      <p:sp>
        <p:nvSpPr>
          <p:cNvPr id="3" name="Rectangle 2"/>
          <p:cNvSpPr/>
          <p:nvPr/>
        </p:nvSpPr>
        <p:spPr>
          <a:xfrm>
            <a:off x="3673012" y="1911899"/>
            <a:ext cx="9879628" cy="707886"/>
          </a:xfrm>
          <a:prstGeom prst="rect">
            <a:avLst/>
          </a:prstGeom>
        </p:spPr>
        <p:txBody>
          <a:bodyPr wrap="none">
            <a:spAutoFit/>
          </a:bodyPr>
          <a:lstStyle/>
          <a:p>
            <a:r>
              <a:rPr lang="it-IT" sz="4000" dirty="0">
                <a:solidFill>
                  <a:srgbClr val="FFC000"/>
                </a:solidFill>
                <a:latin typeface="+mn-lt"/>
              </a:rPr>
              <a:t>College of the </a:t>
            </a:r>
            <a:r>
              <a:rPr lang="it-IT" sz="4000" dirty="0" smtClean="0">
                <a:solidFill>
                  <a:srgbClr val="FFC000"/>
                </a:solidFill>
                <a:latin typeface="+mn-lt"/>
              </a:rPr>
              <a:t>EPPO – </a:t>
            </a:r>
            <a:r>
              <a:rPr lang="it-IT" sz="4000" dirty="0" err="1" smtClean="0">
                <a:solidFill>
                  <a:srgbClr val="FFC000"/>
                </a:solidFill>
                <a:latin typeface="+mn-lt"/>
              </a:rPr>
              <a:t>functions</a:t>
            </a:r>
            <a:r>
              <a:rPr lang="it-IT" sz="4000" dirty="0" smtClean="0">
                <a:solidFill>
                  <a:srgbClr val="FFC000"/>
                </a:solidFill>
                <a:latin typeface="+mn-lt"/>
              </a:rPr>
              <a:t> and </a:t>
            </a:r>
            <a:r>
              <a:rPr lang="it-IT" sz="4000" dirty="0" err="1" smtClean="0">
                <a:solidFill>
                  <a:srgbClr val="FFC000"/>
                </a:solidFill>
                <a:latin typeface="+mn-lt"/>
              </a:rPr>
              <a:t>tasks</a:t>
            </a:r>
            <a:endParaRPr lang="en-US" sz="4000" dirty="0">
              <a:solidFill>
                <a:srgbClr val="FFC000"/>
              </a:solidFill>
              <a:latin typeface="+mn-lt"/>
            </a:endParaRPr>
          </a:p>
        </p:txBody>
      </p:sp>
      <p:sp>
        <p:nvSpPr>
          <p:cNvPr id="4" name="Rectangle 3"/>
          <p:cNvSpPr/>
          <p:nvPr/>
        </p:nvSpPr>
        <p:spPr>
          <a:xfrm>
            <a:off x="-1" y="2743882"/>
            <a:ext cx="4700309" cy="5391219"/>
          </a:xfrm>
          <a:prstGeom prst="rect">
            <a:avLst/>
          </a:prstGeom>
        </p:spPr>
        <p:txBody>
          <a:bodyPr wrap="square">
            <a:spAutoFit/>
          </a:bodyPr>
          <a:lstStyle/>
          <a:p>
            <a:pPr marL="228600" lvl="0" indent="-228600" algn="just">
              <a:spcBef>
                <a:spcPts val="1000"/>
              </a:spcBef>
              <a:buClr>
                <a:srgbClr val="FFC000"/>
              </a:buClr>
              <a:buFont typeface="Wingdings" panose="05000000000000000000" pitchFamily="2" charset="2"/>
              <a:buChar char="§"/>
            </a:pPr>
            <a:r>
              <a:rPr lang="en-US" sz="2400" kern="1200" dirty="0">
                <a:solidFill>
                  <a:srgbClr val="FFC000"/>
                </a:solidFill>
                <a:latin typeface="Myriad Pro" panose="020B0503030403020204" pitchFamily="34" charset="0"/>
                <a:ea typeface="+mn-ea"/>
                <a:cs typeface="+mn-cs"/>
              </a:rPr>
              <a:t>The College of the EPPO is responsible for the </a:t>
            </a:r>
            <a:r>
              <a:rPr lang="en-US" sz="2400" b="1" kern="1200" dirty="0">
                <a:solidFill>
                  <a:srgbClr val="FFC000"/>
                </a:solidFill>
                <a:latin typeface="Myriad Pro" panose="020B0503030403020204" pitchFamily="34" charset="0"/>
                <a:ea typeface="+mn-ea"/>
                <a:cs typeface="+mn-cs"/>
              </a:rPr>
              <a:t>general oversight </a:t>
            </a:r>
            <a:r>
              <a:rPr lang="en-US" sz="2400" kern="1200" dirty="0">
                <a:solidFill>
                  <a:srgbClr val="FFC000"/>
                </a:solidFill>
                <a:latin typeface="Myriad Pro" panose="020B0503030403020204" pitchFamily="34" charset="0"/>
                <a:ea typeface="+mn-ea"/>
                <a:cs typeface="+mn-cs"/>
              </a:rPr>
              <a:t>of its activities, for taking </a:t>
            </a:r>
            <a:r>
              <a:rPr lang="en-US" sz="2400" b="1" kern="1200" dirty="0">
                <a:solidFill>
                  <a:srgbClr val="FFC000"/>
                </a:solidFill>
                <a:latin typeface="Myriad Pro" panose="020B0503030403020204" pitchFamily="34" charset="0"/>
                <a:ea typeface="+mn-ea"/>
                <a:cs typeface="+mn-cs"/>
              </a:rPr>
              <a:t>decisions on strategic matters</a:t>
            </a:r>
            <a:r>
              <a:rPr lang="en-US" sz="2400" kern="1200" dirty="0">
                <a:solidFill>
                  <a:srgbClr val="FFC000"/>
                </a:solidFill>
                <a:latin typeface="Myriad Pro" panose="020B0503030403020204" pitchFamily="34" charset="0"/>
                <a:ea typeface="+mn-ea"/>
                <a:cs typeface="+mn-cs"/>
              </a:rPr>
              <a:t>, and for </a:t>
            </a:r>
            <a:r>
              <a:rPr lang="en-US" sz="2400" b="1" kern="1200" dirty="0">
                <a:solidFill>
                  <a:srgbClr val="FFC000"/>
                </a:solidFill>
                <a:latin typeface="Myriad Pro" panose="020B0503030403020204" pitchFamily="34" charset="0"/>
                <a:ea typeface="+mn-ea"/>
                <a:cs typeface="+mn-cs"/>
              </a:rPr>
              <a:t>general issues arising from individual cases</a:t>
            </a:r>
            <a:r>
              <a:rPr lang="en-US" sz="2400" kern="1200" dirty="0">
                <a:solidFill>
                  <a:srgbClr val="FFC000"/>
                </a:solidFill>
                <a:latin typeface="Myriad Pro" panose="020B0503030403020204" pitchFamily="34" charset="0"/>
                <a:ea typeface="+mn-ea"/>
                <a:cs typeface="+mn-cs"/>
              </a:rPr>
              <a:t>, in particular with a view to </a:t>
            </a:r>
            <a:r>
              <a:rPr lang="en-US" sz="2400" b="1" kern="1200" dirty="0">
                <a:solidFill>
                  <a:srgbClr val="FFC000"/>
                </a:solidFill>
                <a:latin typeface="Myriad Pro" panose="020B0503030403020204" pitchFamily="34" charset="0"/>
                <a:ea typeface="+mn-ea"/>
                <a:cs typeface="+mn-cs"/>
              </a:rPr>
              <a:t>ensuring coherence, efficiency and consistency </a:t>
            </a:r>
            <a:r>
              <a:rPr lang="en-US" sz="2400" kern="1200" dirty="0">
                <a:solidFill>
                  <a:srgbClr val="FFC000"/>
                </a:solidFill>
                <a:latin typeface="Myriad Pro" panose="020B0503030403020204" pitchFamily="34" charset="0"/>
                <a:ea typeface="+mn-ea"/>
                <a:cs typeface="+mn-cs"/>
              </a:rPr>
              <a:t>in the prosecution policy of the EPPO throughout the participating Member States.</a:t>
            </a:r>
          </a:p>
          <a:p>
            <a:pPr marL="228600" lvl="0" indent="-228600">
              <a:spcBef>
                <a:spcPts val="1000"/>
              </a:spcBef>
              <a:buClr>
                <a:srgbClr val="FFC000"/>
              </a:buClr>
              <a:buFont typeface="Wingdings" panose="05000000000000000000" pitchFamily="2" charset="2"/>
              <a:buChar char="§"/>
            </a:pPr>
            <a:r>
              <a:rPr lang="en-US" sz="2400" b="1" kern="1200" dirty="0">
                <a:solidFill>
                  <a:srgbClr val="FFC000"/>
                </a:solidFill>
                <a:latin typeface="Myriad Pro" panose="020B0503030403020204" pitchFamily="34" charset="0"/>
                <a:ea typeface="+mn-ea"/>
                <a:cs typeface="+mn-cs"/>
              </a:rPr>
              <a:t>No operational decisions on cases </a:t>
            </a:r>
            <a:endParaRPr lang="en-US" sz="2400" b="1" kern="1200" dirty="0">
              <a:solidFill>
                <a:srgbClr val="FFC000"/>
              </a:solidFill>
              <a:latin typeface="Myriad Pro" panose="020B0503030403020204" pitchFamily="34" charset="0"/>
              <a:ea typeface="+mn-ea"/>
              <a:cs typeface="+mn-cs"/>
            </a:endParaRPr>
          </a:p>
        </p:txBody>
      </p:sp>
      <p:graphicFrame>
        <p:nvGraphicFramePr>
          <p:cNvPr id="11" name="Table 10"/>
          <p:cNvGraphicFramePr>
            <a:graphicFrameLocks noGrp="1"/>
          </p:cNvGraphicFramePr>
          <p:nvPr>
            <p:extLst>
              <p:ext uri="{D42A27DB-BD31-4B8C-83A1-F6EECF244321}">
                <p14:modId xmlns:p14="http://schemas.microsoft.com/office/powerpoint/2010/main" val="2463622715"/>
              </p:ext>
            </p:extLst>
          </p:nvPr>
        </p:nvGraphicFramePr>
        <p:xfrm>
          <a:off x="4844966" y="2743883"/>
          <a:ext cx="13207902" cy="7419020"/>
        </p:xfrm>
        <a:graphic>
          <a:graphicData uri="http://schemas.openxmlformats.org/drawingml/2006/table">
            <a:tbl>
              <a:tblPr firstRow="1" bandRow="1"/>
              <a:tblGrid>
                <a:gridCol w="6603951">
                  <a:extLst>
                    <a:ext uri="{9D8B030D-6E8A-4147-A177-3AD203B41FA5}">
                      <a16:colId xmlns:a16="http://schemas.microsoft.com/office/drawing/2014/main" val="3077786247"/>
                    </a:ext>
                  </a:extLst>
                </a:gridCol>
                <a:gridCol w="6603951">
                  <a:extLst>
                    <a:ext uri="{9D8B030D-6E8A-4147-A177-3AD203B41FA5}">
                      <a16:colId xmlns:a16="http://schemas.microsoft.com/office/drawing/2014/main" val="291003234"/>
                    </a:ext>
                  </a:extLst>
                </a:gridCol>
              </a:tblGrid>
              <a:tr h="7419020">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marL="228600" indent="-228600" algn="just">
                        <a:buClr>
                          <a:schemeClr val="accent2"/>
                        </a:buClr>
                        <a:buFont typeface="Wingdings" panose="05000000000000000000" pitchFamily="2" charset="2"/>
                        <a:buChar char="§"/>
                        <a:defRPr sz="1200"/>
                      </a:pPr>
                      <a:r>
                        <a:rPr lang="it-IT" sz="1800" b="0" dirty="0" smtClean="0">
                          <a:solidFill>
                            <a:schemeClr val="bg2"/>
                          </a:solidFill>
                        </a:rPr>
                        <a:t>A</a:t>
                      </a:r>
                      <a:r>
                        <a:rPr sz="1800" b="0" dirty="0" err="1" smtClean="0">
                          <a:solidFill>
                            <a:schemeClr val="bg2"/>
                          </a:solidFill>
                        </a:rPr>
                        <a:t>dopt</a:t>
                      </a:r>
                      <a:r>
                        <a:rPr sz="1800" b="0" dirty="0" smtClean="0">
                          <a:solidFill>
                            <a:schemeClr val="bg2"/>
                          </a:solidFill>
                        </a:rPr>
                        <a:t> </a:t>
                      </a:r>
                      <a:r>
                        <a:rPr sz="1800" b="0" dirty="0">
                          <a:solidFill>
                            <a:schemeClr val="bg2"/>
                          </a:solidFill>
                        </a:rPr>
                        <a:t>the estimated </a:t>
                      </a:r>
                      <a:r>
                        <a:rPr sz="1800" b="1" dirty="0">
                          <a:solidFill>
                            <a:schemeClr val="bg2"/>
                          </a:solidFill>
                        </a:rPr>
                        <a:t>budget of the EPPO </a:t>
                      </a:r>
                      <a:r>
                        <a:rPr sz="1800" b="0" dirty="0">
                          <a:solidFill>
                            <a:schemeClr val="bg2"/>
                          </a:solidFill>
                        </a:rPr>
                        <a:t>and the budget of the EPPO in accordance with Article 92(2) and, respectively, Article 92(7) of the EPPO Regulation;</a:t>
                      </a:r>
                    </a:p>
                    <a:p>
                      <a:pPr marL="228600" indent="-228600" algn="just">
                        <a:buClr>
                          <a:schemeClr val="accent2"/>
                        </a:buClr>
                        <a:buFont typeface="Wingdings" panose="05000000000000000000" pitchFamily="2" charset="2"/>
                        <a:buChar char="§"/>
                        <a:defRPr sz="1200"/>
                      </a:pPr>
                      <a:r>
                        <a:rPr sz="1800" b="0" dirty="0">
                          <a:solidFill>
                            <a:schemeClr val="bg2"/>
                          </a:solidFill>
                        </a:rPr>
                        <a:t>adopt the </a:t>
                      </a:r>
                      <a:r>
                        <a:rPr sz="1800" b="1" dirty="0">
                          <a:solidFill>
                            <a:schemeClr val="bg2"/>
                          </a:solidFill>
                        </a:rPr>
                        <a:t>decisions </a:t>
                      </a:r>
                      <a:r>
                        <a:rPr sz="1800" b="0" dirty="0">
                          <a:solidFill>
                            <a:schemeClr val="bg2"/>
                          </a:solidFill>
                        </a:rPr>
                        <a:t>referred to in Articles 98 (</a:t>
                      </a:r>
                      <a:r>
                        <a:rPr sz="1800" b="1" dirty="0">
                          <a:solidFill>
                            <a:schemeClr val="bg2"/>
                          </a:solidFill>
                        </a:rPr>
                        <a:t>Seconded National Experts and other staff</a:t>
                      </a:r>
                      <a:r>
                        <a:rPr sz="1800" b="0" dirty="0">
                          <a:solidFill>
                            <a:schemeClr val="bg2"/>
                          </a:solidFill>
                        </a:rPr>
                        <a:t>), 107 (2) (</a:t>
                      </a:r>
                      <a:r>
                        <a:rPr sz="1800" b="1" dirty="0">
                          <a:solidFill>
                            <a:schemeClr val="bg2"/>
                          </a:solidFill>
                        </a:rPr>
                        <a:t>EPPO’s internal language regime</a:t>
                      </a:r>
                      <a:r>
                        <a:rPr sz="1800" b="0" dirty="0">
                          <a:solidFill>
                            <a:schemeClr val="bg2"/>
                          </a:solidFill>
                        </a:rPr>
                        <a:t>), 109 (2) (</a:t>
                      </a:r>
                      <a:r>
                        <a:rPr sz="1800" b="1" dirty="0">
                          <a:solidFill>
                            <a:schemeClr val="bg2"/>
                          </a:solidFill>
                        </a:rPr>
                        <a:t>access to documents</a:t>
                      </a:r>
                      <a:r>
                        <a:rPr sz="1800" b="0" dirty="0">
                          <a:solidFill>
                            <a:schemeClr val="bg2"/>
                          </a:solidFill>
                        </a:rPr>
                        <a:t>), 114 of the EPPO Regulation (</a:t>
                      </a:r>
                      <a:r>
                        <a:rPr sz="1800" b="1" dirty="0">
                          <a:solidFill>
                            <a:schemeClr val="bg2"/>
                          </a:solidFill>
                        </a:rPr>
                        <a:t>anti-fraud strategy, annual and multiannual programming document, conditions of employment</a:t>
                      </a:r>
                      <a:r>
                        <a:rPr sz="1800" b="0" dirty="0">
                          <a:solidFill>
                            <a:schemeClr val="bg2"/>
                          </a:solidFill>
                        </a:rPr>
                        <a:t>);</a:t>
                      </a:r>
                    </a:p>
                    <a:p>
                      <a:pPr marL="228600" marR="0" lvl="0" indent="-228600" algn="just" defTabSz="9144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sz="1200"/>
                      </a:pPr>
                      <a:r>
                        <a:rPr sz="1800" b="0" dirty="0">
                          <a:solidFill>
                            <a:schemeClr val="bg2"/>
                          </a:solidFill>
                        </a:rPr>
                        <a:t>adopts </a:t>
                      </a:r>
                      <a:r>
                        <a:rPr sz="1800" b="1" dirty="0">
                          <a:solidFill>
                            <a:schemeClr val="bg2"/>
                          </a:solidFill>
                        </a:rPr>
                        <a:t>guidelines (</a:t>
                      </a:r>
                      <a:r>
                        <a:rPr sz="1800" b="1" dirty="0" smtClean="0">
                          <a:solidFill>
                            <a:schemeClr val="bg2"/>
                          </a:solidFill>
                        </a:rPr>
                        <a:t>Guidelines*) </a:t>
                      </a:r>
                      <a:r>
                        <a:rPr sz="1800" b="1" dirty="0">
                          <a:solidFill>
                            <a:schemeClr val="bg2"/>
                          </a:solidFill>
                        </a:rPr>
                        <a:t>pursuant to Article 9(2) of the EPPO Regulation,</a:t>
                      </a:r>
                      <a:r>
                        <a:rPr sz="1800" b="0" dirty="0">
                          <a:solidFill>
                            <a:schemeClr val="bg2"/>
                          </a:solidFill>
                        </a:rPr>
                        <a:t> as provided for in Articles 25 (2) (EPPO competence for a criminal offence where they damage the Union’s financial interests below EUR 10 000), 27 (8) (an offence causing or likely to cause damage to the Union’s financial interests of less than EUR 100 000), 34 (3) (competence of national authorities in cases where a criminal offence causing or likely to cause damage to the Union’s financial interests of less than EUR 100 000, and 40 (2) (Permanent Chamber adopts a decision on the proposal of the handling European Delegated Prosecutor taking into account the following reasons: (a) the seriousness of the offence, on the basis, in particular, of the damage caused; (b) the intention of the suspect to make good the damage caused by the unlawful conduct; (c) compliance of the use of the procedure with the general objectives and basic principles of the EPPO set out in this </a:t>
                      </a:r>
                      <a:r>
                        <a:rPr sz="1800" b="0" dirty="0" smtClean="0">
                          <a:solidFill>
                            <a:schemeClr val="bg2"/>
                          </a:solidFill>
                        </a:rPr>
                        <a:t>Regulation).</a:t>
                      </a:r>
                      <a:endParaRPr sz="1800" b="0" dirty="0">
                        <a:solidFill>
                          <a:schemeClr val="bg2"/>
                        </a:solidFill>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marL="171450" marR="0" lvl="0" indent="-171450" algn="l" defTabSz="9144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sz="1200"/>
                      </a:pPr>
                      <a:r>
                        <a:rPr sz="1800" b="0" dirty="0">
                          <a:solidFill>
                            <a:schemeClr val="bg2"/>
                          </a:solidFill>
                        </a:rPr>
                        <a:t>appointment and dismissal of the Deputy European Chief Prosecutor, pursuant to Article 15 (1) and (2);</a:t>
                      </a:r>
                    </a:p>
                    <a:p>
                      <a:pPr marL="171450" marR="0" lvl="0" indent="-171450" algn="l" defTabSz="9144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sz="1200"/>
                      </a:pPr>
                      <a:r>
                        <a:rPr sz="1800" b="1" dirty="0">
                          <a:solidFill>
                            <a:schemeClr val="bg2"/>
                          </a:solidFill>
                        </a:rPr>
                        <a:t>designation of a European Delegated Prosecutor of the same Member State as an alternate of the European Prosecutor</a:t>
                      </a:r>
                      <a:r>
                        <a:rPr sz="1800" b="0" dirty="0">
                          <a:solidFill>
                            <a:schemeClr val="bg2"/>
                          </a:solidFill>
                        </a:rPr>
                        <a:t>, in accordance with Article 16(7);</a:t>
                      </a:r>
                    </a:p>
                    <a:p>
                      <a:pPr marL="171450" marR="0" lvl="0" indent="-171450" algn="l" defTabSz="9144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sz="1200"/>
                      </a:pPr>
                      <a:r>
                        <a:rPr sz="1800" b="1" dirty="0">
                          <a:solidFill>
                            <a:schemeClr val="bg2"/>
                          </a:solidFill>
                        </a:rPr>
                        <a:t>appointment and dismissal of European Delegated Prosecutors</a:t>
                      </a:r>
                      <a:r>
                        <a:rPr sz="1800" b="0" dirty="0">
                          <a:solidFill>
                            <a:schemeClr val="bg2"/>
                          </a:solidFill>
                        </a:rPr>
                        <a:t>, in accordance with Article 17 (1), (3) and (4);</a:t>
                      </a:r>
                    </a:p>
                    <a:p>
                      <a:pPr marL="171450" marR="0" lvl="0" indent="-171450" algn="l" defTabSz="9144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sz="1200"/>
                      </a:pPr>
                      <a:r>
                        <a:rPr sz="1800" b="1" dirty="0">
                          <a:solidFill>
                            <a:schemeClr val="bg2"/>
                          </a:solidFill>
                        </a:rPr>
                        <a:t>appointment and dismissal of the Administrative Director and evaluation of his/her duties</a:t>
                      </a:r>
                      <a:r>
                        <a:rPr sz="1800" b="0" dirty="0">
                          <a:solidFill>
                            <a:schemeClr val="bg2"/>
                          </a:solidFill>
                        </a:rPr>
                        <a:t>, in accordance with Article 18 (2), (3), (4), (6) and (7);</a:t>
                      </a:r>
                    </a:p>
                    <a:p>
                      <a:pPr marL="171450" marR="0" lvl="0" indent="-171450" algn="l" defTabSz="9144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sz="1200"/>
                      </a:pPr>
                      <a:r>
                        <a:rPr sz="1800" b="1" dirty="0">
                          <a:solidFill>
                            <a:schemeClr val="bg2"/>
                          </a:solidFill>
                        </a:rPr>
                        <a:t>designate the Data Protection Officer </a:t>
                      </a:r>
                      <a:r>
                        <a:rPr sz="1800" b="0" dirty="0">
                          <a:solidFill>
                            <a:schemeClr val="bg2"/>
                          </a:solidFill>
                        </a:rPr>
                        <a:t>of the EPPO in accordance with Article 77(1) of the EPPO Regulation</a:t>
                      </a:r>
                    </a:p>
                    <a:p>
                      <a:endParaRPr sz="1100" dirty="0">
                        <a:solidFill>
                          <a:srgbClr val="FFC000"/>
                        </a:solidFill>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val="2893679599"/>
                  </a:ext>
                </a:extLst>
              </a:tr>
            </a:tbl>
          </a:graphicData>
        </a:graphic>
      </p:graphicFrame>
    </p:spTree>
    <p:extLst>
      <p:ext uri="{BB962C8B-B14F-4D97-AF65-F5344CB8AC3E}">
        <p14:creationId xmlns:p14="http://schemas.microsoft.com/office/powerpoint/2010/main" val="118099650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2927</Words>
  <Application>Microsoft Office PowerPoint</Application>
  <PresentationFormat>Custom</PresentationFormat>
  <Paragraphs>188</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Myriad Pro</vt:lpstr>
      <vt:lpstr>Myriad Pro Light</vt:lpstr>
      <vt:lpstr>Fredoka</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STICCHI Ilaria (JUST-EXT)</dc:creator>
  <cp:lastModifiedBy>STICCHI Ilaria (JUST-EXT)</cp:lastModifiedBy>
  <cp:revision>14</cp:revision>
  <dcterms:created xsi:type="dcterms:W3CDTF">2006-08-16T00:00:00Z</dcterms:created>
  <dcterms:modified xsi:type="dcterms:W3CDTF">2024-02-27T12:33:19Z</dcterms:modified>
</cp:coreProperties>
</file>